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  <p:sldMasterId id="2147483806" r:id="rId4"/>
    <p:sldMasterId id="2147483820" r:id="rId5"/>
    <p:sldMasterId id="2147483832" r:id="rId6"/>
  </p:sldMasterIdLst>
  <p:sldIdLst>
    <p:sldId id="272" r:id="rId7"/>
    <p:sldId id="337" r:id="rId8"/>
    <p:sldId id="336" r:id="rId9"/>
    <p:sldId id="291" r:id="rId10"/>
    <p:sldId id="352" r:id="rId11"/>
    <p:sldId id="339" r:id="rId12"/>
    <p:sldId id="340" r:id="rId13"/>
    <p:sldId id="341" r:id="rId14"/>
    <p:sldId id="342" r:id="rId15"/>
    <p:sldId id="351" r:id="rId16"/>
    <p:sldId id="376" r:id="rId17"/>
    <p:sldId id="346" r:id="rId18"/>
    <p:sldId id="347" r:id="rId19"/>
    <p:sldId id="377" r:id="rId20"/>
    <p:sldId id="350" r:id="rId21"/>
    <p:sldId id="380" r:id="rId22"/>
    <p:sldId id="381" r:id="rId23"/>
    <p:sldId id="383" r:id="rId24"/>
    <p:sldId id="354" r:id="rId25"/>
    <p:sldId id="355" r:id="rId26"/>
    <p:sldId id="356" r:id="rId27"/>
    <p:sldId id="358" r:id="rId28"/>
    <p:sldId id="359" r:id="rId29"/>
    <p:sldId id="360" r:id="rId30"/>
    <p:sldId id="363" r:id="rId31"/>
    <p:sldId id="365" r:id="rId32"/>
    <p:sldId id="367" r:id="rId33"/>
    <p:sldId id="321" r:id="rId34"/>
    <p:sldId id="309" r:id="rId35"/>
    <p:sldId id="384" r:id="rId36"/>
    <p:sldId id="385" r:id="rId37"/>
    <p:sldId id="386" r:id="rId38"/>
    <p:sldId id="387" r:id="rId39"/>
    <p:sldId id="388" r:id="rId40"/>
    <p:sldId id="389" r:id="rId41"/>
    <p:sldId id="318" r:id="rId42"/>
    <p:sldId id="378" r:id="rId43"/>
    <p:sldId id="280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5849D-5E62-4934-9CAE-2A5C0B6369DD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B2CC028-EB46-409A-8CF7-6F9038C6FCB0}">
      <dgm:prSet phldrT="[Текст]"/>
      <dgm:spPr/>
      <dgm:t>
        <a:bodyPr/>
        <a:lstStyle/>
        <a:p>
          <a:r>
            <a:rPr lang="ru-RU" dirty="0" smtClean="0"/>
            <a:t>Модели</a:t>
          </a:r>
          <a:endParaRPr lang="ru-RU" dirty="0"/>
        </a:p>
      </dgm:t>
    </dgm:pt>
    <dgm:pt modelId="{23ECD491-90D7-4671-A9B6-775763BAB02B}" type="parTrans" cxnId="{01578F35-ADF5-4297-B7C5-3FD8799E45FE}">
      <dgm:prSet/>
      <dgm:spPr/>
      <dgm:t>
        <a:bodyPr/>
        <a:lstStyle/>
        <a:p>
          <a:endParaRPr lang="ru-RU"/>
        </a:p>
      </dgm:t>
    </dgm:pt>
    <dgm:pt modelId="{34FD5441-CF93-4D48-A3B9-CA2D94EFE7A5}" type="sibTrans" cxnId="{01578F35-ADF5-4297-B7C5-3FD8799E45FE}">
      <dgm:prSet/>
      <dgm:spPr/>
      <dgm:t>
        <a:bodyPr/>
        <a:lstStyle/>
        <a:p>
          <a:endParaRPr lang="ru-RU"/>
        </a:p>
      </dgm:t>
    </dgm:pt>
    <dgm:pt modelId="{8E6F5176-E6DD-4C91-994C-305CD817D1E1}">
      <dgm:prSet phldrT="[Текст]"/>
      <dgm:spPr/>
      <dgm:t>
        <a:bodyPr/>
        <a:lstStyle/>
        <a:p>
          <a:r>
            <a:rPr lang="ru-RU" dirty="0" smtClean="0"/>
            <a:t>Интеграция или «модель нормализации»</a:t>
          </a:r>
          <a:endParaRPr lang="ru-RU" dirty="0"/>
        </a:p>
      </dgm:t>
    </dgm:pt>
    <dgm:pt modelId="{7AC08277-C3F9-4DB9-AF91-EA138AD18F7A}" type="parTrans" cxnId="{316C6C5A-20EF-49E2-BAEF-5C7A8045D1C1}">
      <dgm:prSet/>
      <dgm:spPr/>
      <dgm:t>
        <a:bodyPr/>
        <a:lstStyle/>
        <a:p>
          <a:endParaRPr lang="ru-RU"/>
        </a:p>
      </dgm:t>
    </dgm:pt>
    <dgm:pt modelId="{DC4637B8-00E7-4831-B00A-6C52E482ECDB}" type="sibTrans" cxnId="{316C6C5A-20EF-49E2-BAEF-5C7A8045D1C1}">
      <dgm:prSet/>
      <dgm:spPr/>
      <dgm:t>
        <a:bodyPr/>
        <a:lstStyle/>
        <a:p>
          <a:endParaRPr lang="ru-RU"/>
        </a:p>
      </dgm:t>
    </dgm:pt>
    <dgm:pt modelId="{D29D2A4E-9778-43A0-89AC-BAA7C986F8C3}">
      <dgm:prSet phldrT="[Текст]"/>
      <dgm:spPr/>
      <dgm:t>
        <a:bodyPr/>
        <a:lstStyle/>
        <a:p>
          <a:r>
            <a:rPr lang="ru-RU" dirty="0" smtClean="0"/>
            <a:t>Инклюзивное образование или «социальная модель»</a:t>
          </a:r>
          <a:endParaRPr lang="ru-RU" dirty="0"/>
        </a:p>
      </dgm:t>
    </dgm:pt>
    <dgm:pt modelId="{357A3FAA-66DF-4DE4-B033-0239EFBEA563}" type="parTrans" cxnId="{D6CEE926-B4E8-4FCE-B55D-EEA67F1028F3}">
      <dgm:prSet/>
      <dgm:spPr/>
      <dgm:t>
        <a:bodyPr/>
        <a:lstStyle/>
        <a:p>
          <a:endParaRPr lang="ru-RU"/>
        </a:p>
      </dgm:t>
    </dgm:pt>
    <dgm:pt modelId="{0B97AFAF-F958-4A63-875B-C7F8A54B8DAF}" type="sibTrans" cxnId="{D6CEE926-B4E8-4FCE-B55D-EEA67F1028F3}">
      <dgm:prSet/>
      <dgm:spPr/>
      <dgm:t>
        <a:bodyPr/>
        <a:lstStyle/>
        <a:p>
          <a:endParaRPr lang="ru-RU"/>
        </a:p>
      </dgm:t>
    </dgm:pt>
    <dgm:pt modelId="{268CAFFF-6172-4F3D-8226-1917059B3B96}">
      <dgm:prSet phldrT="[Текст]"/>
      <dgm:spPr/>
      <dgm:t>
        <a:bodyPr/>
        <a:lstStyle/>
        <a:p>
          <a:r>
            <a:rPr lang="ru-RU" dirty="0" smtClean="0"/>
            <a:t>Сегрегация или «медицинская модель»</a:t>
          </a:r>
          <a:endParaRPr lang="ru-RU" dirty="0"/>
        </a:p>
      </dgm:t>
    </dgm:pt>
    <dgm:pt modelId="{C7EDC2A1-2F9A-44EE-8021-2E05137EC883}" type="parTrans" cxnId="{F755C762-6E03-4720-B308-280102809256}">
      <dgm:prSet/>
      <dgm:spPr/>
      <dgm:t>
        <a:bodyPr/>
        <a:lstStyle/>
        <a:p>
          <a:endParaRPr lang="ru-RU"/>
        </a:p>
      </dgm:t>
    </dgm:pt>
    <dgm:pt modelId="{7F518B78-17BF-42A1-9AE7-0DD8CAD7BAA0}" type="sibTrans" cxnId="{F755C762-6E03-4720-B308-280102809256}">
      <dgm:prSet/>
      <dgm:spPr/>
      <dgm:t>
        <a:bodyPr/>
        <a:lstStyle/>
        <a:p>
          <a:endParaRPr lang="ru-RU"/>
        </a:p>
      </dgm:t>
    </dgm:pt>
    <dgm:pt modelId="{A89198AC-6002-44CB-BCD9-082861254E94}">
      <dgm:prSet phldrT="[Текст]"/>
      <dgm:spPr/>
      <dgm:t>
        <a:bodyPr/>
        <a:lstStyle/>
        <a:p>
          <a:r>
            <a:rPr lang="ru-RU" dirty="0" smtClean="0"/>
            <a:t>Дистанционное обучение - «доступная модель»</a:t>
          </a:r>
          <a:endParaRPr lang="ru-RU" dirty="0"/>
        </a:p>
      </dgm:t>
    </dgm:pt>
    <dgm:pt modelId="{9E593C85-E2E0-4A53-816B-A6A83D635B4B}" type="parTrans" cxnId="{479932CB-E845-4953-AE91-868E882FFD40}">
      <dgm:prSet/>
      <dgm:spPr/>
      <dgm:t>
        <a:bodyPr/>
        <a:lstStyle/>
        <a:p>
          <a:endParaRPr lang="ru-RU"/>
        </a:p>
      </dgm:t>
    </dgm:pt>
    <dgm:pt modelId="{0AC9636E-7438-433C-8F6D-582668CB621E}" type="sibTrans" cxnId="{479932CB-E845-4953-AE91-868E882FFD40}">
      <dgm:prSet/>
      <dgm:spPr/>
      <dgm:t>
        <a:bodyPr/>
        <a:lstStyle/>
        <a:p>
          <a:endParaRPr lang="ru-RU"/>
        </a:p>
      </dgm:t>
    </dgm:pt>
    <dgm:pt modelId="{5A2DE899-5C30-4F02-A0FA-16F339C2AE06}" type="pres">
      <dgm:prSet presAssocID="{0985849D-5E62-4934-9CAE-2A5C0B6369D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A0C6E7-9378-4E4C-B7F3-ACBEEFF7E669}" type="pres">
      <dgm:prSet presAssocID="{0985849D-5E62-4934-9CAE-2A5C0B6369DD}" presName="matrix" presStyleCnt="0"/>
      <dgm:spPr/>
    </dgm:pt>
    <dgm:pt modelId="{0C3CE6B2-C894-4B60-A572-76AE546E14FF}" type="pres">
      <dgm:prSet presAssocID="{0985849D-5E62-4934-9CAE-2A5C0B6369DD}" presName="tile1" presStyleLbl="node1" presStyleIdx="0" presStyleCnt="4"/>
      <dgm:spPr/>
      <dgm:t>
        <a:bodyPr/>
        <a:lstStyle/>
        <a:p>
          <a:endParaRPr lang="ru-RU"/>
        </a:p>
      </dgm:t>
    </dgm:pt>
    <dgm:pt modelId="{0361D65E-E6F5-499E-BDC3-E70EA406A08E}" type="pres">
      <dgm:prSet presAssocID="{0985849D-5E62-4934-9CAE-2A5C0B6369D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695C8-135A-48D8-9D8F-2FFB3934C038}" type="pres">
      <dgm:prSet presAssocID="{0985849D-5E62-4934-9CAE-2A5C0B6369DD}" presName="tile2" presStyleLbl="node1" presStyleIdx="1" presStyleCnt="4"/>
      <dgm:spPr/>
      <dgm:t>
        <a:bodyPr/>
        <a:lstStyle/>
        <a:p>
          <a:endParaRPr lang="ru-RU"/>
        </a:p>
      </dgm:t>
    </dgm:pt>
    <dgm:pt modelId="{610012B2-DE0C-48ED-AFB7-AB53EC163A97}" type="pres">
      <dgm:prSet presAssocID="{0985849D-5E62-4934-9CAE-2A5C0B6369D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A4EE8-C174-4F6A-9976-6D3CB3E657ED}" type="pres">
      <dgm:prSet presAssocID="{0985849D-5E62-4934-9CAE-2A5C0B6369DD}" presName="tile3" presStyleLbl="node1" presStyleIdx="2" presStyleCnt="4"/>
      <dgm:spPr/>
      <dgm:t>
        <a:bodyPr/>
        <a:lstStyle/>
        <a:p>
          <a:endParaRPr lang="ru-RU"/>
        </a:p>
      </dgm:t>
    </dgm:pt>
    <dgm:pt modelId="{CF2F844D-BD4D-4BF8-948F-980D35B87CB3}" type="pres">
      <dgm:prSet presAssocID="{0985849D-5E62-4934-9CAE-2A5C0B6369D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8247F-4FE0-406D-AAC6-E2633A82DACA}" type="pres">
      <dgm:prSet presAssocID="{0985849D-5E62-4934-9CAE-2A5C0B6369DD}" presName="tile4" presStyleLbl="node1" presStyleIdx="3" presStyleCnt="4"/>
      <dgm:spPr/>
      <dgm:t>
        <a:bodyPr/>
        <a:lstStyle/>
        <a:p>
          <a:endParaRPr lang="ru-RU"/>
        </a:p>
      </dgm:t>
    </dgm:pt>
    <dgm:pt modelId="{7A88B2CA-EBD7-4944-8785-9329E0D2BADD}" type="pres">
      <dgm:prSet presAssocID="{0985849D-5E62-4934-9CAE-2A5C0B6369D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741AC-0C10-4915-908C-BB62A9652A22}" type="pres">
      <dgm:prSet presAssocID="{0985849D-5E62-4934-9CAE-2A5C0B6369D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79932CB-E845-4953-AE91-868E882FFD40}" srcId="{4B2CC028-EB46-409A-8CF7-6F9038C6FCB0}" destId="{A89198AC-6002-44CB-BCD9-082861254E94}" srcOrd="3" destOrd="0" parTransId="{9E593C85-E2E0-4A53-816B-A6A83D635B4B}" sibTransId="{0AC9636E-7438-433C-8F6D-582668CB621E}"/>
    <dgm:cxn modelId="{4B373852-1A4A-48C5-A24F-634962FAC1F1}" type="presOf" srcId="{0985849D-5E62-4934-9CAE-2A5C0B6369DD}" destId="{5A2DE899-5C30-4F02-A0FA-16F339C2AE06}" srcOrd="0" destOrd="0" presId="urn:microsoft.com/office/officeart/2005/8/layout/matrix1"/>
    <dgm:cxn modelId="{316C6C5A-20EF-49E2-BAEF-5C7A8045D1C1}" srcId="{4B2CC028-EB46-409A-8CF7-6F9038C6FCB0}" destId="{8E6F5176-E6DD-4C91-994C-305CD817D1E1}" srcOrd="0" destOrd="0" parTransId="{7AC08277-C3F9-4DB9-AF91-EA138AD18F7A}" sibTransId="{DC4637B8-00E7-4831-B00A-6C52E482ECDB}"/>
    <dgm:cxn modelId="{3555D464-1501-4AA6-B415-A3C45B179DC2}" type="presOf" srcId="{A89198AC-6002-44CB-BCD9-082861254E94}" destId="{7A88B2CA-EBD7-4944-8785-9329E0D2BADD}" srcOrd="1" destOrd="0" presId="urn:microsoft.com/office/officeart/2005/8/layout/matrix1"/>
    <dgm:cxn modelId="{561563DB-9533-4917-AC89-3969912E6AE8}" type="presOf" srcId="{268CAFFF-6172-4F3D-8226-1917059B3B96}" destId="{CF2F844D-BD4D-4BF8-948F-980D35B87CB3}" srcOrd="1" destOrd="0" presId="urn:microsoft.com/office/officeart/2005/8/layout/matrix1"/>
    <dgm:cxn modelId="{24BAFB12-5525-4EB5-B501-E81E636484B3}" type="presOf" srcId="{D29D2A4E-9778-43A0-89AC-BAA7C986F8C3}" destId="{2C1695C8-135A-48D8-9D8F-2FFB3934C038}" srcOrd="0" destOrd="0" presId="urn:microsoft.com/office/officeart/2005/8/layout/matrix1"/>
    <dgm:cxn modelId="{24759D6F-78E0-42B5-A2CA-F65D6FC4C443}" type="presOf" srcId="{D29D2A4E-9778-43A0-89AC-BAA7C986F8C3}" destId="{610012B2-DE0C-48ED-AFB7-AB53EC163A97}" srcOrd="1" destOrd="0" presId="urn:microsoft.com/office/officeart/2005/8/layout/matrix1"/>
    <dgm:cxn modelId="{929E0A48-02E8-403E-AE29-EF0CE7CE48ED}" type="presOf" srcId="{8E6F5176-E6DD-4C91-994C-305CD817D1E1}" destId="{0361D65E-E6F5-499E-BDC3-E70EA406A08E}" srcOrd="1" destOrd="0" presId="urn:microsoft.com/office/officeart/2005/8/layout/matrix1"/>
    <dgm:cxn modelId="{7216AECC-6280-4E52-9C0C-6926261E772E}" type="presOf" srcId="{A89198AC-6002-44CB-BCD9-082861254E94}" destId="{5568247F-4FE0-406D-AAC6-E2633A82DACA}" srcOrd="0" destOrd="0" presId="urn:microsoft.com/office/officeart/2005/8/layout/matrix1"/>
    <dgm:cxn modelId="{F755C762-6E03-4720-B308-280102809256}" srcId="{4B2CC028-EB46-409A-8CF7-6F9038C6FCB0}" destId="{268CAFFF-6172-4F3D-8226-1917059B3B96}" srcOrd="2" destOrd="0" parTransId="{C7EDC2A1-2F9A-44EE-8021-2E05137EC883}" sibTransId="{7F518B78-17BF-42A1-9AE7-0DD8CAD7BAA0}"/>
    <dgm:cxn modelId="{533D6B3B-E882-40ED-A05A-7EA1289BCB13}" type="presOf" srcId="{8E6F5176-E6DD-4C91-994C-305CD817D1E1}" destId="{0C3CE6B2-C894-4B60-A572-76AE546E14FF}" srcOrd="0" destOrd="0" presId="urn:microsoft.com/office/officeart/2005/8/layout/matrix1"/>
    <dgm:cxn modelId="{D6CEE926-B4E8-4FCE-B55D-EEA67F1028F3}" srcId="{4B2CC028-EB46-409A-8CF7-6F9038C6FCB0}" destId="{D29D2A4E-9778-43A0-89AC-BAA7C986F8C3}" srcOrd="1" destOrd="0" parTransId="{357A3FAA-66DF-4DE4-B033-0239EFBEA563}" sibTransId="{0B97AFAF-F958-4A63-875B-C7F8A54B8DAF}"/>
    <dgm:cxn modelId="{01578F35-ADF5-4297-B7C5-3FD8799E45FE}" srcId="{0985849D-5E62-4934-9CAE-2A5C0B6369DD}" destId="{4B2CC028-EB46-409A-8CF7-6F9038C6FCB0}" srcOrd="0" destOrd="0" parTransId="{23ECD491-90D7-4671-A9B6-775763BAB02B}" sibTransId="{34FD5441-CF93-4D48-A3B9-CA2D94EFE7A5}"/>
    <dgm:cxn modelId="{FAB4129F-8212-4222-B73F-8B46BDDAE044}" type="presOf" srcId="{268CAFFF-6172-4F3D-8226-1917059B3B96}" destId="{1DBA4EE8-C174-4F6A-9976-6D3CB3E657ED}" srcOrd="0" destOrd="0" presId="urn:microsoft.com/office/officeart/2005/8/layout/matrix1"/>
    <dgm:cxn modelId="{6DE51E18-2D46-441C-B199-84D2DD5B4669}" type="presOf" srcId="{4B2CC028-EB46-409A-8CF7-6F9038C6FCB0}" destId="{A8E741AC-0C10-4915-908C-BB62A9652A22}" srcOrd="0" destOrd="0" presId="urn:microsoft.com/office/officeart/2005/8/layout/matrix1"/>
    <dgm:cxn modelId="{59BDBF03-4B36-45AA-B070-F63151D6FF97}" type="presParOf" srcId="{5A2DE899-5C30-4F02-A0FA-16F339C2AE06}" destId="{F9A0C6E7-9378-4E4C-B7F3-ACBEEFF7E669}" srcOrd="0" destOrd="0" presId="urn:microsoft.com/office/officeart/2005/8/layout/matrix1"/>
    <dgm:cxn modelId="{8FDAEF4B-0912-4D58-ACCE-01BDD0B23F44}" type="presParOf" srcId="{F9A0C6E7-9378-4E4C-B7F3-ACBEEFF7E669}" destId="{0C3CE6B2-C894-4B60-A572-76AE546E14FF}" srcOrd="0" destOrd="0" presId="urn:microsoft.com/office/officeart/2005/8/layout/matrix1"/>
    <dgm:cxn modelId="{9328650C-450E-4CA1-800F-0F3B2E8F81DE}" type="presParOf" srcId="{F9A0C6E7-9378-4E4C-B7F3-ACBEEFF7E669}" destId="{0361D65E-E6F5-499E-BDC3-E70EA406A08E}" srcOrd="1" destOrd="0" presId="urn:microsoft.com/office/officeart/2005/8/layout/matrix1"/>
    <dgm:cxn modelId="{A43E92DF-D203-4128-8127-BA4C6C979A89}" type="presParOf" srcId="{F9A0C6E7-9378-4E4C-B7F3-ACBEEFF7E669}" destId="{2C1695C8-135A-48D8-9D8F-2FFB3934C038}" srcOrd="2" destOrd="0" presId="urn:microsoft.com/office/officeart/2005/8/layout/matrix1"/>
    <dgm:cxn modelId="{EDC25F35-E9EB-4DED-AA1A-03DC1BA80290}" type="presParOf" srcId="{F9A0C6E7-9378-4E4C-B7F3-ACBEEFF7E669}" destId="{610012B2-DE0C-48ED-AFB7-AB53EC163A97}" srcOrd="3" destOrd="0" presId="urn:microsoft.com/office/officeart/2005/8/layout/matrix1"/>
    <dgm:cxn modelId="{DAEF3711-95E8-45FB-891D-9AA58E62AFCC}" type="presParOf" srcId="{F9A0C6E7-9378-4E4C-B7F3-ACBEEFF7E669}" destId="{1DBA4EE8-C174-4F6A-9976-6D3CB3E657ED}" srcOrd="4" destOrd="0" presId="urn:microsoft.com/office/officeart/2005/8/layout/matrix1"/>
    <dgm:cxn modelId="{FB1A6331-35C5-4777-A722-9054750C3B8B}" type="presParOf" srcId="{F9A0C6E7-9378-4E4C-B7F3-ACBEEFF7E669}" destId="{CF2F844D-BD4D-4BF8-948F-980D35B87CB3}" srcOrd="5" destOrd="0" presId="urn:microsoft.com/office/officeart/2005/8/layout/matrix1"/>
    <dgm:cxn modelId="{0AFB6703-28C0-4F0F-9846-CFBBCD52BBC3}" type="presParOf" srcId="{F9A0C6E7-9378-4E4C-B7F3-ACBEEFF7E669}" destId="{5568247F-4FE0-406D-AAC6-E2633A82DACA}" srcOrd="6" destOrd="0" presId="urn:microsoft.com/office/officeart/2005/8/layout/matrix1"/>
    <dgm:cxn modelId="{A3EF9E44-4D21-45A5-B5B6-FE299CD411D0}" type="presParOf" srcId="{F9A0C6E7-9378-4E4C-B7F3-ACBEEFF7E669}" destId="{7A88B2CA-EBD7-4944-8785-9329E0D2BADD}" srcOrd="7" destOrd="0" presId="urn:microsoft.com/office/officeart/2005/8/layout/matrix1"/>
    <dgm:cxn modelId="{362F2088-0276-4C18-A603-1E37AEBBFB1D}" type="presParOf" srcId="{5A2DE899-5C30-4F02-A0FA-16F339C2AE06}" destId="{A8E741AC-0C10-4915-908C-BB62A9652A2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E6B2-C894-4B60-A572-76AE546E14FF}">
      <dsp:nvSpPr>
        <dsp:cNvPr id="0" name=""/>
        <dsp:cNvSpPr/>
      </dsp:nvSpPr>
      <dsp:spPr>
        <a:xfrm rot="16200000">
          <a:off x="852884" y="-852884"/>
          <a:ext cx="2866231" cy="4572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Интеграция или «модель нормализации»</a:t>
          </a:r>
          <a:endParaRPr lang="ru-RU" sz="3400" kern="1200" dirty="0"/>
        </a:p>
      </dsp:txBody>
      <dsp:txXfrm rot="5400000">
        <a:off x="0" y="0"/>
        <a:ext cx="4572000" cy="2149673"/>
      </dsp:txXfrm>
    </dsp:sp>
    <dsp:sp modelId="{2C1695C8-135A-48D8-9D8F-2FFB3934C038}">
      <dsp:nvSpPr>
        <dsp:cNvPr id="0" name=""/>
        <dsp:cNvSpPr/>
      </dsp:nvSpPr>
      <dsp:spPr>
        <a:xfrm>
          <a:off x="4572000" y="0"/>
          <a:ext cx="4572000" cy="286623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Инклюзивное образование или «социальная модель»</a:t>
          </a:r>
          <a:endParaRPr lang="ru-RU" sz="3400" kern="1200" dirty="0"/>
        </a:p>
      </dsp:txBody>
      <dsp:txXfrm>
        <a:off x="4572000" y="0"/>
        <a:ext cx="4572000" cy="2149673"/>
      </dsp:txXfrm>
    </dsp:sp>
    <dsp:sp modelId="{1DBA4EE8-C174-4F6A-9976-6D3CB3E657ED}">
      <dsp:nvSpPr>
        <dsp:cNvPr id="0" name=""/>
        <dsp:cNvSpPr/>
      </dsp:nvSpPr>
      <dsp:spPr>
        <a:xfrm rot="10800000">
          <a:off x="0" y="2866231"/>
          <a:ext cx="4572000" cy="286623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Сегрегация или «медицинская модель»</a:t>
          </a:r>
          <a:endParaRPr lang="ru-RU" sz="3400" kern="1200" dirty="0"/>
        </a:p>
      </dsp:txBody>
      <dsp:txXfrm rot="10800000">
        <a:off x="0" y="3582788"/>
        <a:ext cx="4572000" cy="2149673"/>
      </dsp:txXfrm>
    </dsp:sp>
    <dsp:sp modelId="{5568247F-4FE0-406D-AAC6-E2633A82DACA}">
      <dsp:nvSpPr>
        <dsp:cNvPr id="0" name=""/>
        <dsp:cNvSpPr/>
      </dsp:nvSpPr>
      <dsp:spPr>
        <a:xfrm rot="5400000">
          <a:off x="5424884" y="2013346"/>
          <a:ext cx="2866231" cy="4572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Дистанционное обучение - «доступная модель»</a:t>
          </a:r>
          <a:endParaRPr lang="ru-RU" sz="3400" kern="1200" dirty="0"/>
        </a:p>
      </dsp:txBody>
      <dsp:txXfrm rot="-5400000">
        <a:off x="4572000" y="3582788"/>
        <a:ext cx="4572000" cy="2149673"/>
      </dsp:txXfrm>
    </dsp:sp>
    <dsp:sp modelId="{A8E741AC-0C10-4915-908C-BB62A9652A22}">
      <dsp:nvSpPr>
        <dsp:cNvPr id="0" name=""/>
        <dsp:cNvSpPr/>
      </dsp:nvSpPr>
      <dsp:spPr>
        <a:xfrm>
          <a:off x="3200399" y="2149673"/>
          <a:ext cx="2743200" cy="1433115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Модели</a:t>
          </a:r>
          <a:endParaRPr lang="ru-RU" sz="3400" kern="1200" dirty="0"/>
        </a:p>
      </dsp:txBody>
      <dsp:txXfrm>
        <a:off x="3270358" y="2219632"/>
        <a:ext cx="2603282" cy="1293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11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19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45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582557" y="942607"/>
            <a:ext cx="5937832" cy="114300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40677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22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98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98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14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933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15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99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985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750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613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348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31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582557" y="942607"/>
            <a:ext cx="5937832" cy="1143000"/>
          </a:xfrm>
        </p:spPr>
        <p:txBody>
          <a:bodyPr>
            <a:noAutofit/>
          </a:bodyPr>
          <a:lstStyle>
            <a:lvl1pPr>
              <a:defRPr sz="18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191888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909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286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417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967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28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120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8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053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173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579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629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23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582557" y="942607"/>
            <a:ext cx="5937832" cy="1143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10223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37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56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55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23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57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56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CEF5-C968-4C4A-9408-3AEB99FADB0F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50792-54CC-4DB7-9FAC-6E3AB6F4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85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25459" y="275167"/>
            <a:ext cx="49569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92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txStyles>
    <p:titleStyle>
      <a:lvl1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1pPr>
      <a:lvl2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2pPr>
      <a:lvl3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3pPr>
      <a:lvl4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4pPr>
      <a:lvl5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5pPr>
      <a:lvl6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9pPr>
    </p:titleStyle>
    <p:bodyStyle>
      <a:lvl1pPr marL="0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1pPr>
      <a:lvl2pPr marL="257156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2pPr>
      <a:lvl3pPr marL="514313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3pPr>
      <a:lvl4pPr marL="771468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4pPr>
      <a:lvl5pPr marL="1028624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5pPr>
      <a:lvl6pPr marL="1485789" indent="-200010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6pPr>
      <a:lvl7pPr marL="1742945" indent="-200010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7pPr>
      <a:lvl8pPr marL="2000100" indent="-200010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8pPr>
      <a:lvl9pPr marL="2257256" indent="-200010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25459" y="275167"/>
            <a:ext cx="49569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037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ransition spd="med"/>
  <p:txStyles>
    <p:titleStyle>
      <a:lvl1pPr eaLnBrk="1" hangingPunct="1">
        <a:lnSpc>
          <a:spcPct val="90000"/>
        </a:lnSpc>
        <a:defRPr sz="1856">
          <a:latin typeface="Calibri"/>
          <a:ea typeface="Calibri"/>
          <a:cs typeface="Calibri"/>
          <a:sym typeface="Calibri"/>
        </a:defRPr>
      </a:lvl1pPr>
      <a:lvl2pPr eaLnBrk="1" hangingPunct="1">
        <a:lnSpc>
          <a:spcPct val="90000"/>
        </a:lnSpc>
        <a:defRPr sz="1856">
          <a:latin typeface="Calibri"/>
          <a:ea typeface="Calibri"/>
          <a:cs typeface="Calibri"/>
          <a:sym typeface="Calibri"/>
        </a:defRPr>
      </a:lvl2pPr>
      <a:lvl3pPr eaLnBrk="1" hangingPunct="1">
        <a:lnSpc>
          <a:spcPct val="90000"/>
        </a:lnSpc>
        <a:defRPr sz="1856">
          <a:latin typeface="Calibri"/>
          <a:ea typeface="Calibri"/>
          <a:cs typeface="Calibri"/>
          <a:sym typeface="Calibri"/>
        </a:defRPr>
      </a:lvl3pPr>
      <a:lvl4pPr eaLnBrk="1" hangingPunct="1">
        <a:lnSpc>
          <a:spcPct val="90000"/>
        </a:lnSpc>
        <a:defRPr sz="1856">
          <a:latin typeface="Calibri"/>
          <a:ea typeface="Calibri"/>
          <a:cs typeface="Calibri"/>
          <a:sym typeface="Calibri"/>
        </a:defRPr>
      </a:lvl4pPr>
      <a:lvl5pPr eaLnBrk="1" hangingPunct="1">
        <a:lnSpc>
          <a:spcPct val="90000"/>
        </a:lnSpc>
        <a:defRPr sz="1856">
          <a:latin typeface="Calibri"/>
          <a:ea typeface="Calibri"/>
          <a:cs typeface="Calibri"/>
          <a:sym typeface="Calibri"/>
        </a:defRPr>
      </a:lvl5pPr>
      <a:lvl6pPr eaLnBrk="1" hangingPunct="1">
        <a:lnSpc>
          <a:spcPct val="90000"/>
        </a:lnSpc>
        <a:defRPr sz="1856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1856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1856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1856">
          <a:latin typeface="Calibri"/>
          <a:ea typeface="Calibri"/>
          <a:cs typeface="Calibri"/>
          <a:sym typeface="Calibri"/>
        </a:defRPr>
      </a:lvl9pPr>
    </p:titleStyle>
    <p:bodyStyle>
      <a:lvl1pPr marL="0" indent="0" eaLnBrk="1" hangingPunct="1">
        <a:lnSpc>
          <a:spcPct val="90000"/>
        </a:lnSpc>
        <a:spcBef>
          <a:spcPts val="422"/>
        </a:spcBef>
        <a:buSzPct val="100000"/>
        <a:buFontTx/>
        <a:buNone/>
        <a:defRPr sz="1181">
          <a:latin typeface="Calibri"/>
          <a:ea typeface="Calibri"/>
          <a:cs typeface="Calibri"/>
          <a:sym typeface="Calibri"/>
        </a:defRPr>
      </a:lvl1pPr>
      <a:lvl2pPr marL="192867" indent="0" eaLnBrk="1" hangingPunct="1">
        <a:lnSpc>
          <a:spcPct val="90000"/>
        </a:lnSpc>
        <a:spcBef>
          <a:spcPts val="422"/>
        </a:spcBef>
        <a:buSzPct val="100000"/>
        <a:buFontTx/>
        <a:buNone/>
        <a:defRPr sz="1181">
          <a:latin typeface="Calibri"/>
          <a:ea typeface="Calibri"/>
          <a:cs typeface="Calibri"/>
          <a:sym typeface="Calibri"/>
        </a:defRPr>
      </a:lvl2pPr>
      <a:lvl3pPr marL="385735" indent="0" eaLnBrk="1" hangingPunct="1">
        <a:lnSpc>
          <a:spcPct val="90000"/>
        </a:lnSpc>
        <a:spcBef>
          <a:spcPts val="422"/>
        </a:spcBef>
        <a:buSzPct val="100000"/>
        <a:buFontTx/>
        <a:buNone/>
        <a:defRPr sz="1181">
          <a:latin typeface="Calibri"/>
          <a:ea typeface="Calibri"/>
          <a:cs typeface="Calibri"/>
          <a:sym typeface="Calibri"/>
        </a:defRPr>
      </a:lvl3pPr>
      <a:lvl4pPr marL="578601" indent="0" eaLnBrk="1" hangingPunct="1">
        <a:lnSpc>
          <a:spcPct val="90000"/>
        </a:lnSpc>
        <a:spcBef>
          <a:spcPts val="422"/>
        </a:spcBef>
        <a:buSzPct val="100000"/>
        <a:buFontTx/>
        <a:buNone/>
        <a:defRPr sz="1181">
          <a:latin typeface="Calibri"/>
          <a:ea typeface="Calibri"/>
          <a:cs typeface="Calibri"/>
          <a:sym typeface="Calibri"/>
        </a:defRPr>
      </a:lvl4pPr>
      <a:lvl5pPr marL="771468" indent="0" eaLnBrk="1" hangingPunct="1">
        <a:lnSpc>
          <a:spcPct val="90000"/>
        </a:lnSpc>
        <a:spcBef>
          <a:spcPts val="422"/>
        </a:spcBef>
        <a:buSzPct val="100000"/>
        <a:buFontTx/>
        <a:buNone/>
        <a:defRPr sz="1181">
          <a:latin typeface="Calibri"/>
          <a:ea typeface="Calibri"/>
          <a:cs typeface="Calibri"/>
          <a:sym typeface="Calibri"/>
        </a:defRPr>
      </a:lvl5pPr>
      <a:lvl6pPr marL="1114342" indent="-150008" eaLnBrk="1" hangingPunct="1">
        <a:lnSpc>
          <a:spcPct val="90000"/>
        </a:lnSpc>
        <a:spcBef>
          <a:spcPts val="422"/>
        </a:spcBef>
        <a:buSzPct val="100000"/>
        <a:buFont typeface="Arial"/>
        <a:buChar char="•"/>
        <a:defRPr sz="1181">
          <a:latin typeface="Calibri"/>
          <a:ea typeface="Calibri"/>
          <a:cs typeface="Calibri"/>
          <a:sym typeface="Calibri"/>
        </a:defRPr>
      </a:lvl6pPr>
      <a:lvl7pPr marL="1307209" indent="-150008" eaLnBrk="1" hangingPunct="1">
        <a:lnSpc>
          <a:spcPct val="90000"/>
        </a:lnSpc>
        <a:spcBef>
          <a:spcPts val="422"/>
        </a:spcBef>
        <a:buSzPct val="100000"/>
        <a:buFont typeface="Arial"/>
        <a:buChar char="•"/>
        <a:defRPr sz="1181">
          <a:latin typeface="Calibri"/>
          <a:ea typeface="Calibri"/>
          <a:cs typeface="Calibri"/>
          <a:sym typeface="Calibri"/>
        </a:defRPr>
      </a:lvl7pPr>
      <a:lvl8pPr marL="1500075" indent="-150008" eaLnBrk="1" hangingPunct="1">
        <a:lnSpc>
          <a:spcPct val="90000"/>
        </a:lnSpc>
        <a:spcBef>
          <a:spcPts val="422"/>
        </a:spcBef>
        <a:buSzPct val="100000"/>
        <a:buFont typeface="Arial"/>
        <a:buChar char="•"/>
        <a:defRPr sz="1181">
          <a:latin typeface="Calibri"/>
          <a:ea typeface="Calibri"/>
          <a:cs typeface="Calibri"/>
          <a:sym typeface="Calibri"/>
        </a:defRPr>
      </a:lvl8pPr>
      <a:lvl9pPr marL="1692942" indent="-150008" eaLnBrk="1" hangingPunct="1">
        <a:lnSpc>
          <a:spcPct val="90000"/>
        </a:lnSpc>
        <a:spcBef>
          <a:spcPts val="422"/>
        </a:spcBef>
        <a:buSzPct val="100000"/>
        <a:buFont typeface="Arial"/>
        <a:buChar char="•"/>
        <a:defRPr sz="1181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506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506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506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506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506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506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506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506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506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7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25459" y="275167"/>
            <a:ext cx="49569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791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ransition spd="med"/>
  <p:txStyles>
    <p:titleStyle>
      <a:lvl1pPr eaLnBrk="1" hangingPunct="1">
        <a:lnSpc>
          <a:spcPct val="90000"/>
        </a:lnSpc>
        <a:defRPr sz="3300">
          <a:latin typeface="Calibri"/>
          <a:ea typeface="Calibri"/>
          <a:cs typeface="Calibri"/>
          <a:sym typeface="Calibri"/>
        </a:defRPr>
      </a:lvl1pPr>
      <a:lvl2pPr eaLnBrk="1" hangingPunct="1">
        <a:lnSpc>
          <a:spcPct val="90000"/>
        </a:lnSpc>
        <a:defRPr sz="3300">
          <a:latin typeface="Calibri"/>
          <a:ea typeface="Calibri"/>
          <a:cs typeface="Calibri"/>
          <a:sym typeface="Calibri"/>
        </a:defRPr>
      </a:lvl2pPr>
      <a:lvl3pPr eaLnBrk="1" hangingPunct="1">
        <a:lnSpc>
          <a:spcPct val="90000"/>
        </a:lnSpc>
        <a:defRPr sz="3300">
          <a:latin typeface="Calibri"/>
          <a:ea typeface="Calibri"/>
          <a:cs typeface="Calibri"/>
          <a:sym typeface="Calibri"/>
        </a:defRPr>
      </a:lvl3pPr>
      <a:lvl4pPr eaLnBrk="1" hangingPunct="1">
        <a:lnSpc>
          <a:spcPct val="90000"/>
        </a:lnSpc>
        <a:defRPr sz="3300">
          <a:latin typeface="Calibri"/>
          <a:ea typeface="Calibri"/>
          <a:cs typeface="Calibri"/>
          <a:sym typeface="Calibri"/>
        </a:defRPr>
      </a:lvl4pPr>
      <a:lvl5pPr eaLnBrk="1" hangingPunct="1">
        <a:lnSpc>
          <a:spcPct val="90000"/>
        </a:lnSpc>
        <a:defRPr sz="3300">
          <a:latin typeface="Calibri"/>
          <a:ea typeface="Calibri"/>
          <a:cs typeface="Calibri"/>
          <a:sym typeface="Calibri"/>
        </a:defRPr>
      </a:lvl5pPr>
      <a:lvl6pPr eaLnBrk="1" hangingPunct="1">
        <a:lnSpc>
          <a:spcPct val="90000"/>
        </a:lnSpc>
        <a:defRPr sz="3300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3300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3300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3300">
          <a:latin typeface="Calibri"/>
          <a:ea typeface="Calibri"/>
          <a:cs typeface="Calibri"/>
          <a:sym typeface="Calibri"/>
        </a:defRPr>
      </a:lvl9pPr>
    </p:titleStyle>
    <p:bodyStyle>
      <a:lvl1pPr marL="0" indent="0" eaLnBrk="1" hangingPunct="1">
        <a:lnSpc>
          <a:spcPct val="90000"/>
        </a:lnSpc>
        <a:spcBef>
          <a:spcPts val="751"/>
        </a:spcBef>
        <a:buSzPct val="100000"/>
        <a:buFontTx/>
        <a:buNone/>
        <a:defRPr sz="2100">
          <a:latin typeface="Calibri"/>
          <a:ea typeface="Calibri"/>
          <a:cs typeface="Calibri"/>
          <a:sym typeface="Calibri"/>
        </a:defRPr>
      </a:lvl1pPr>
      <a:lvl2pPr marL="342874" indent="0" eaLnBrk="1" hangingPunct="1">
        <a:lnSpc>
          <a:spcPct val="90000"/>
        </a:lnSpc>
        <a:spcBef>
          <a:spcPts val="751"/>
        </a:spcBef>
        <a:buSzPct val="100000"/>
        <a:buFontTx/>
        <a:buNone/>
        <a:defRPr sz="2100">
          <a:latin typeface="Calibri"/>
          <a:ea typeface="Calibri"/>
          <a:cs typeface="Calibri"/>
          <a:sym typeface="Calibri"/>
        </a:defRPr>
      </a:lvl2pPr>
      <a:lvl3pPr marL="685750" indent="0" eaLnBrk="1" hangingPunct="1">
        <a:lnSpc>
          <a:spcPct val="90000"/>
        </a:lnSpc>
        <a:spcBef>
          <a:spcPts val="751"/>
        </a:spcBef>
        <a:buSzPct val="100000"/>
        <a:buFontTx/>
        <a:buNone/>
        <a:defRPr sz="2100">
          <a:latin typeface="Calibri"/>
          <a:ea typeface="Calibri"/>
          <a:cs typeface="Calibri"/>
          <a:sym typeface="Calibri"/>
        </a:defRPr>
      </a:lvl3pPr>
      <a:lvl4pPr marL="1028624" indent="0" eaLnBrk="1" hangingPunct="1">
        <a:lnSpc>
          <a:spcPct val="90000"/>
        </a:lnSpc>
        <a:spcBef>
          <a:spcPts val="751"/>
        </a:spcBef>
        <a:buSzPct val="100000"/>
        <a:buFontTx/>
        <a:buNone/>
        <a:defRPr sz="2100">
          <a:latin typeface="Calibri"/>
          <a:ea typeface="Calibri"/>
          <a:cs typeface="Calibri"/>
          <a:sym typeface="Calibri"/>
        </a:defRPr>
      </a:lvl4pPr>
      <a:lvl5pPr marL="1371498" indent="0" eaLnBrk="1" hangingPunct="1">
        <a:lnSpc>
          <a:spcPct val="90000"/>
        </a:lnSpc>
        <a:spcBef>
          <a:spcPts val="751"/>
        </a:spcBef>
        <a:buSzPct val="100000"/>
        <a:buFontTx/>
        <a:buNone/>
        <a:defRPr sz="2100">
          <a:latin typeface="Calibri"/>
          <a:ea typeface="Calibri"/>
          <a:cs typeface="Calibri"/>
          <a:sym typeface="Calibri"/>
        </a:defRPr>
      </a:lvl5pPr>
      <a:lvl6pPr marL="1981052" indent="-266680" eaLnBrk="1" hangingPunct="1">
        <a:lnSpc>
          <a:spcPct val="90000"/>
        </a:lnSpc>
        <a:spcBef>
          <a:spcPts val="751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6pPr>
      <a:lvl7pPr marL="2323927" indent="-266680" eaLnBrk="1" hangingPunct="1">
        <a:lnSpc>
          <a:spcPct val="90000"/>
        </a:lnSpc>
        <a:spcBef>
          <a:spcPts val="751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7pPr>
      <a:lvl8pPr marL="2666800" indent="-266680" eaLnBrk="1" hangingPunct="1">
        <a:lnSpc>
          <a:spcPct val="90000"/>
        </a:lnSpc>
        <a:spcBef>
          <a:spcPts val="751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8pPr>
      <a:lvl9pPr marL="3009675" indent="-266680" eaLnBrk="1" hangingPunct="1">
        <a:lnSpc>
          <a:spcPct val="90000"/>
        </a:lnSpc>
        <a:spcBef>
          <a:spcPts val="751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asou-mo.ru/index.s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ederalbook.ru/files/FSO/soderganie/11/O11-2016-Demin.pdf" TargetMode="External"/><Relationship Id="rId2" Type="http://schemas.openxmlformats.org/officeDocument/2006/relationships/hyperlink" Target="https://akvobr.ru/new/publications/158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skillbox.ru/media/education/stali-izvestny-podrobnosti-vvedeniya-programmy-professionalitet/" TargetMode="External"/><Relationship Id="rId5" Type="http://schemas.openxmlformats.org/officeDocument/2006/relationships/hyperlink" Target="https://minprofobr.sakha.gov.ru/news/front/view/id/2674492" TargetMode="External"/><Relationship Id="rId4" Type="http://schemas.openxmlformats.org/officeDocument/2006/relationships/hyperlink" Target="https://mo.mosreg.ru/download/document/14602879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7;&#1091;-10.&#1088;&#1092;/doc/forma_vr.pdf" TargetMode="External"/><Relationship Id="rId3" Type="http://schemas.openxmlformats.org/officeDocument/2006/relationships/hyperlink" Target="https://nsportal.ru/npo-spo/morskaya-tekhnika/library/2020/09/15/nastavnichestvo-v-srednem-professionalnom-obrazovani" TargetMode="External"/><Relationship Id="rId7" Type="http://schemas.openxmlformats.org/officeDocument/2006/relationships/hyperlink" Target="http://human.snauka.ru/2013/05/3049" TargetMode="External"/><Relationship Id="rId2" Type="http://schemas.openxmlformats.org/officeDocument/2006/relationships/hyperlink" Target="http://moodle.krirpo.ru/resource/ESMK/msd/data/Labunskaya_NL.pdf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kp.ru/putevoditel/obrazovanie/professionalitet/" TargetMode="External"/><Relationship Id="rId5" Type="http://schemas.openxmlformats.org/officeDocument/2006/relationships/hyperlink" Target="https://edu.gov.ru/press/4237/proekt-professionalitet-pomozhet-vnedrit-novye-programmy-zapustit-obrazovatelno-proizvodstvennye-klastery-i-vossozdat-gossistemu-podgotovki-pedkadrov-dlya-spo/" TargetMode="External"/><Relationship Id="rId4" Type="http://schemas.openxmlformats.org/officeDocument/2006/relationships/hyperlink" Target="https://skillbox.ru/media/education/stali-izvestny-podrobnosti-vvedeniya-programmy-professionalitet/" TargetMode="External"/><Relationship Id="rId9" Type="http://schemas.openxmlformats.org/officeDocument/2006/relationships/hyperlink" Target="https://itdperspectiva.page.link/recschoo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killbox.ru/media/education/v-minprosveshcheniya-rasskazali-o-planakh-vvesti-demonstratsionnye-ekzameny-vo-vsekh-kolledzhakh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4" y="380010"/>
            <a:ext cx="5060372" cy="2640282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 развития профессиональной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2068" y="3643746"/>
            <a:ext cx="4215740" cy="1646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Спикер: 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Сковородкина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Зосимовна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профессор, профессор кафедры профессионального образования  АСОУ, г. Москва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273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3" y="617517"/>
            <a:ext cx="6615049" cy="5652654"/>
          </a:xfrm>
        </p:spPr>
        <p:txBody>
          <a:bodyPr/>
          <a:lstStyle/>
          <a:p>
            <a:pPr marL="342900" lvl="0" algn="just" rtl="0">
              <a:lnSpc>
                <a:spcPct val="100000"/>
              </a:lnSpc>
              <a:spcBef>
                <a:spcPct val="200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Социальное партнерство в СПО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2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kern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1600" kern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1600" b="1" i="1" kern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совместной разработке, принятии и реализации социально-экономической и трудовой политики учебного заведения СПО, основанной на интересах общества, работников и работодателей</a:t>
            </a:r>
            <a:r>
              <a:rPr lang="ru-RU" sz="1600" kern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kern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1600" b="1" kern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</a:t>
            </a: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заказа на качество профессионального образования; </a:t>
            </a:r>
            <a:b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квотирование студенческих мест под производственную практику и стажировки преподавателей;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формирование независимых комиссий для присвоения квалификационных разрядов и категорий выпускникам образовательных учреждений;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осуществление функций социальной поддержки молодежи;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трудоустройство выпускников; </a:t>
            </a:r>
            <a:b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защита и поддержка прав и интересов образовательного учреждения, реклама его деятельности</a:t>
            </a:r>
            <a:r>
              <a:rPr lang="ru-RU" sz="22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730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75761" y="617517"/>
            <a:ext cx="6852061" cy="5652654"/>
          </a:xfrm>
        </p:spPr>
        <p:txBody>
          <a:bodyPr/>
          <a:lstStyle/>
          <a:p>
            <a:pPr lvl="0" algn="l" rtl="0">
              <a:lnSpc>
                <a:spcPct val="100000"/>
              </a:lnSpc>
              <a:spcBef>
                <a:spcPct val="20000"/>
              </a:spcBef>
            </a:pPr>
            <a:r>
              <a:rPr lang="ru-RU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Принципы социального партнерства в сфере </a:t>
            </a:r>
            <a:r>
              <a:rPr 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образования:</a:t>
            </a:r>
            <a:r>
              <a:rPr lang="ru-RU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Добровольность</a:t>
            </a:r>
            <a: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Взаимовыгодность</a:t>
            </a:r>
            <a: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Открытость</a:t>
            </a:r>
            <a:b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Согласованность</a:t>
            </a:r>
            <a:b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Законность</a:t>
            </a:r>
            <a:b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Взаимоответственность</a:t>
            </a:r>
            <a:b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Сотрудничество</a:t>
            </a:r>
            <a:r>
              <a:rPr lang="ru-RU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Уровни СП:</a:t>
            </a:r>
            <a:r>
              <a:rPr lang="ru-RU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Межрегиональный</a:t>
            </a:r>
            <a:r>
              <a:rPr lang="ru-RU" sz="1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</a:t>
            </a:r>
            <a:br>
              <a:rPr lang="ru-RU" sz="1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Отраслевой</a:t>
            </a:r>
            <a:br>
              <a:rPr lang="ru-RU" sz="1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Территориальный</a:t>
            </a:r>
            <a:br>
              <a:rPr lang="ru-RU" sz="1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Локальный</a:t>
            </a:r>
            <a:br>
              <a:rPr lang="ru-RU" sz="1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</a:t>
            </a:r>
            <a:r>
              <a:rPr lang="ru-RU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471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социального партнерства в СПО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профессионального образования: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образовательные учреждения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Профессионально-педагогическое сообщество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и их родители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 (предприятия, фирмы, компании, общественные организации)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Государство- государственные органы в сферах: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оциальная сфера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53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взаимодействия социальных партнеров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рынка труда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Спонсорская помощь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подготовки рабочих кадров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производственной практики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Трудоустройство выпускников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Профессиональная адаптация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квалификации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 потребности в кадрах…</a:t>
            </a:r>
          </a:p>
        </p:txBody>
      </p:sp>
    </p:spTree>
    <p:extLst>
      <p:ext uri="{BB962C8B-B14F-4D97-AF65-F5344CB8AC3E}">
        <p14:creationId xmlns:p14="http://schemas.microsoft.com/office/powerpoint/2010/main" xmlns="" val="733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социального партнерства в СПО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переговоры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рынка труда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Взаимовыгодные профессиональные консультации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работников в управлении организацией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работников и работодателей в решении трудовых споров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и работодателей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ФГОС</a:t>
            </a:r>
          </a:p>
          <a:p>
            <a:pPr lvl="0"/>
            <a:r>
              <a:rPr lang="ru-RU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работников и работодателей в разработке образовательных программ(в том числе адаптированных для лиц с ОВЗ) </a:t>
            </a:r>
            <a:r>
              <a:rPr lang="ru-RU" sz="33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квалификационных требований к специалистам</a:t>
            </a:r>
            <a:r>
              <a:rPr lang="ru-RU" sz="3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</a:p>
          <a:p>
            <a:r>
              <a:rPr lang="ru-RU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баз практик студентов, в том числе для лиц с ОВЗ</a:t>
            </a:r>
          </a:p>
          <a:p>
            <a:r>
              <a:rPr lang="ru-RU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</a:t>
            </a:r>
            <a:r>
              <a:rPr lang="en-US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 </a:t>
            </a:r>
            <a:r>
              <a:rPr lang="ru-RU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5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региональный, российский и международный уровни</a:t>
            </a:r>
            <a:r>
              <a:rPr lang="en-US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5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совместных проектов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стажировок педагогических работников на предприятиях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базовых кафедр на предприятиях </a:t>
            </a:r>
          </a:p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ривлечение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 партнеров к финансированию реформирования процесса обучения;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осударственные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 или налоговые льготы для предприятий, участвующих в процессе подготовки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5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успешного социального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 в СПО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организационной культуры партнеров и партнерских отношений</a:t>
            </a:r>
          </a:p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стратегии организации (на основе партнерских отношений)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 в оказании услуг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Гуманная составляющая   содержания партнерских отношений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система контроля и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информационная обеспеченность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механизма саморазвития партнерских отношений…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75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43252" y="617517"/>
            <a:ext cx="7457703" cy="5462649"/>
          </a:xfrm>
        </p:spPr>
        <p:txBody>
          <a:bodyPr/>
          <a:lstStyle/>
          <a:p>
            <a:pPr lvl="0" algn="l" rtl="0">
              <a:lnSpc>
                <a:spcPct val="100000"/>
              </a:lnSpc>
              <a:spcBef>
                <a:spcPct val="20000"/>
              </a:spcBef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 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длительный практический процесс взаимодействия как минимум двух субъектов профессиональной  деятельности. 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специалиста высокого качества – главная цель работы наставника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метода наставничества: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обучение сотрудников, обучающихся непосредственно на рабочем месте;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персональный подход, в наибольшей степени позволяющий учитывать личностные особенности подопечного;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упрощение и ускорение процесса адаптации к условиям профессиональной деятельности;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ускоренное распространение корпоративной культуры и корпоративных ценностей среди обучаемых сотрудников, обучающихся, 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 удовлетворенности работой;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 текучести кадров;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 мотивации обучаемых сотрудников и обучающихся;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 межличностного и профессионального взаимодействия сотрудников, обучающихся…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51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50131" y="617517"/>
            <a:ext cx="7077692" cy="6044540"/>
          </a:xfrm>
        </p:spPr>
        <p:txBody>
          <a:bodyPr/>
          <a:lstStyle/>
          <a:p>
            <a:pPr lvl="0" algn="l" rtl="0">
              <a:lnSpc>
                <a:spcPct val="100000"/>
              </a:lnSpc>
              <a:spcBef>
                <a:spcPct val="20000"/>
              </a:spcBef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моделей наставничества в СПО: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«Преподаватель-студент»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взаимодействие обучающегося и преподавателя, при котором наставник активизирует профессиональный и личностный потенциал студента, усиливает его мотивацию к самореализации.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«Работодатель-студент»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взаимодействие ПОО и представителей работодателей, для того чтобы студенты имели возможность получать актуальные знания и практические навыки.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др. модели.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896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50131" y="617517"/>
            <a:ext cx="7077692" cy="6044540"/>
          </a:xfrm>
        </p:spPr>
        <p:txBody>
          <a:bodyPr/>
          <a:lstStyle/>
          <a:p>
            <a:pPr lvl="0" algn="l" rtl="0">
              <a:lnSpc>
                <a:spcPct val="100000"/>
              </a:lnSpc>
              <a:spcBef>
                <a:spcPct val="20000"/>
              </a:spcBef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5131" y="505123"/>
            <a:ext cx="649580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Необходимыми </a:t>
            </a:r>
            <a: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качествами</a:t>
            </a: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 </a:t>
            </a:r>
            <a: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педагога-наставника</a:t>
            </a: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обладающего (высокой) </a:t>
            </a:r>
            <a: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профессиональной</a:t>
            </a: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 </a:t>
            </a:r>
            <a: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культурой</a:t>
            </a: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</a:t>
            </a:r>
            <a:r>
              <a:rPr lang="ru-RU" sz="1400" i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по результатам опроса слушателей курсов ПК   кафедры ПО АСОУ  педагогических работников ПОО МО, 2023 г.) </a:t>
            </a: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являются </a:t>
            </a:r>
            <a: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</a:t>
            </a:r>
            <a:b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</a:t>
            </a: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профессионализм (опыт: умения объяснять, показать, повторить (если надо…) , «вести по профессии»,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демонстрация отношения к профессии,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видение перспективности профессии,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 </a:t>
            </a: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развитые духовно-нравственных качества, 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ценностные ориентации (аксиологическая компетенция)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умение устанавливать отношения (коммуникативная компетенция), 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готовность брать на себя ответственность,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патриотизм,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- надежность,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- </a:t>
            </a:r>
            <a:r>
              <a:rPr lang="ru-RU" kern="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эмпатия</a:t>
            </a: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</a:t>
            </a:r>
            <a: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</a:t>
            </a: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креативность, 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открытость,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 самообладание и невозмутимость,</a:t>
            </a:r>
            <a:b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57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4" y="360218"/>
            <a:ext cx="6023262" cy="5233060"/>
          </a:xfrm>
        </p:spPr>
        <p:txBody>
          <a:bodyPr/>
          <a:lstStyle/>
          <a:p>
            <a:pPr marL="228600" lvl="0" indent="-228600" algn="just" rtl="0">
              <a:lnSpc>
                <a:spcPts val="1650"/>
              </a:lnSpc>
              <a:spcBef>
                <a:spcPts val="1000"/>
              </a:spcBef>
            </a:pPr>
            <a:r>
              <a:rPr lang="ru-RU" sz="2000" b="1" kern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Приносящая доход деятельность в СПО – </a:t>
            </a:r>
            <a:br>
              <a:rPr lang="ru-RU" sz="2000" b="1" kern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kern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800" kern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оказание услуг и (или) выполнение работ за плату, приобретение и реализация ценных бумаг, имущественных и неимущественных прав, а также участие в случаях, предусмотренных законодательством Российской Федерации, в хозяйственных обществах или товариществах на вере </a:t>
            </a:r>
            <a:r>
              <a:rPr lang="ru-RU" sz="1800" kern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sz="1800" kern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 вкладчика</a:t>
            </a:r>
            <a:br>
              <a:rPr lang="ru-RU" sz="1800" kern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kern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Приносящая доход деятельность ПОО</a:t>
            </a:r>
            <a:br>
              <a:rPr lang="ru-RU" sz="2000" b="1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000" b="1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формирования источников собственных доходов и</a:t>
            </a:r>
            <a:br>
              <a:rPr lang="ru-RU" sz="2000" b="1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дальнейшего инвестирования в учебно-образовательный </a:t>
            </a:r>
            <a:r>
              <a:rPr lang="ru-RU" sz="2000" b="1" kern="12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br>
              <a:rPr lang="ru-RU" sz="2000" b="1" kern="12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12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800" b="1" kern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mosobrnadzor.ru</a:t>
            </a:r>
            <a:br>
              <a:rPr lang="ru-RU" sz="1800" b="1" kern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840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3" y="290944"/>
            <a:ext cx="6579423" cy="5587342"/>
          </a:xfrm>
        </p:spPr>
        <p:txBody>
          <a:bodyPr/>
          <a:lstStyle/>
          <a:p>
            <a:pPr lvl="0" rt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000" b="1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Стратегии </a:t>
            </a:r>
            <a:r>
              <a:rPr lang="ru-RU" sz="2000" b="1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развития </a:t>
            </a:r>
            <a:r>
              <a:rPr lang="ru-RU" sz="20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системы подготовки рабочих кадров и формирования прикладных квалификаций в РФ на период до 2030 </a:t>
            </a:r>
            <a:r>
              <a:rPr lang="ru-RU" sz="2000" b="1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года</a:t>
            </a:r>
            <a:r>
              <a:rPr lang="ru-RU" sz="2000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600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определены  ключевые </a:t>
            </a:r>
            <a:r>
              <a:rPr lang="ru-RU" sz="1600" b="1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приоритеты:</a:t>
            </a:r>
            <a:r>
              <a:rPr lang="ru-RU" sz="1600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lang="ru-RU" sz="1600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1600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lang="ru-RU" sz="1600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1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Постоянное </a:t>
            </a:r>
            <a:r>
              <a:rPr lang="ru-RU" sz="1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профессионального образования и обучения в соответствии с актуальными и перспективными требованиями к квалификации работников и развитием </a:t>
            </a:r>
            <a:r>
              <a:rPr lang="ru-RU" sz="14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технологий: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r>
              <a:rPr 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существующих ФГОС и разработка новых с учетом конгломерации квалификаций, профессий и специальностей (образовательная программа собирается по принципу «конструктора компетенций»);</a:t>
            </a:r>
            <a:r>
              <a:rPr lang="ru-RU" sz="1400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lang="ru-RU" sz="1400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1400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2)</a:t>
            </a:r>
            <a:r>
              <a:rPr lang="ru-RU" sz="1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нового ландшафта сети СПО, обеспечивающего гибкое реагирование на социально-экономические изменения, гармонизация результатов обучения с требованиями в сфере труда</a:t>
            </a:r>
            <a:r>
              <a:rPr lang="ru-RU" sz="1400" kern="12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kern="12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12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Повышение финансовой устойчивости и целевая поддержка образовательных организаций, которые готовят рабочих (служащих) и специалистов среднего </a:t>
            </a:r>
            <a:r>
              <a:rPr lang="ru-RU" sz="1400" b="1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звена</a:t>
            </a:r>
            <a:br>
              <a:rPr lang="ru-RU" sz="1400" b="1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ru-RU" sz="1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</a:t>
            </a:r>
            <a:r>
              <a:rPr lang="ru-RU" sz="1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руководящего и преподавательского состава колледжей в соответствие с современными требованиями к </a:t>
            </a:r>
            <a:r>
              <a:rPr lang="ru-RU" sz="14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кад­рам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профессиональных соревнований в системе СПО для повышения эффективности образовательной и проектной </a:t>
            </a:r>
            <a:r>
              <a:rPr lang="ru-RU" sz="14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sz="14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[8]</a:t>
            </a:r>
            <a:r>
              <a:rPr lang="ru-RU" sz="1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355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3" y="498763"/>
            <a:ext cx="6743700" cy="5666509"/>
          </a:xfrm>
        </p:spPr>
        <p:txBody>
          <a:bodyPr/>
          <a:lstStyle/>
          <a:p>
            <a:pPr lvl="0" algn="l" rtl="0">
              <a:spcBef>
                <a:spcPts val="10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ормативная база ПДД в соответствии: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kern="12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Гражданским Кодексом РФ, 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Федеральным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законом </a:t>
            </a: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29.12.2012 г. № 273-ФЗ «Об образовании в Российской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Федерации»,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2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Трудовым </a:t>
            </a: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Кодексом РФ, 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 РФ от 07.02.1992 г. № 2300-1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защите прав потребителей», 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Правилами </a:t>
            </a: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оказания платных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услуг, утвержденными </a:t>
            </a:r>
            <a:r>
              <a:rPr lang="ru-RU" sz="1800" kern="12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Постановлением </a:t>
            </a: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РФ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15.08.2013 г. № 706, 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Налоговым </a:t>
            </a: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Кодексом РФ, 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иным </a:t>
            </a: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законодательством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и Московской области,</a:t>
            </a:r>
            <a:b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2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1800" kern="12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Уставом Учреждения.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593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50131" y="498763"/>
            <a:ext cx="7006440" cy="5533902"/>
          </a:xfrm>
        </p:spPr>
        <p:txBody>
          <a:bodyPr/>
          <a:lstStyle/>
          <a:p>
            <a:pPr lvl="0" algn="l" rt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организация вправе осуществлять приносящую доход деятельность </a:t>
            </a:r>
            <a:r>
              <a:rPr lang="ru-RU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соблюдении следующих </a:t>
            </a:r>
            <a:r>
              <a:rPr lang="ru-RU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условий:</a:t>
            </a:r>
            <a:br>
              <a:rPr lang="ru-RU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приносящая доход деятельность </a:t>
            </a:r>
            <a:r>
              <a:rPr lang="ru-RU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служит достижению </a:t>
            </a:r>
            <a: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целей, ради которых создана образовательная организация</a:t>
            </a:r>
            <a:r>
              <a:rPr lang="ru-RU" sz="18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приносящая доход деятельность </a:t>
            </a:r>
            <a: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соответствует уставным целям</a:t>
            </a: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уставе образовательной организации должен быть предусмотрен исчерпывающий перечень видов деятельности, приносящих доход</a:t>
            </a:r>
            <a:r>
              <a:rPr lang="ru-RU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*http</a:t>
            </a:r>
            <a:r>
              <a:rPr lang="ru-RU" sz="15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://mosobrnadzor.ru/files/files/metodics/O-prinosyashchey-dohod-deyatelnosty.pdf </a:t>
            </a:r>
            <a:r>
              <a:rPr lang="ru-RU" sz="15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5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527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видам приносящей доход деятельности относятся:</a:t>
            </a: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8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 (в соответствии с имеющейся</a:t>
            </a:r>
            <a:r>
              <a:rPr lang="ru-RU" sz="18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лицензией)</a:t>
            </a: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сверх установленного государственного задания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основных профессиональных образовательных программ: образовательные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среднего профессионального образования – программ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 квалифицированных рабочих, служащих, программ подготовки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 среднего звена;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основных программ профессионального обучения –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профессиональной подготовки по профессиям рабочих,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должностям служащих, программ повышения квалификации рабочих,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служащих;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дополнительного профессионального образования: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дополнительных профессиональных программ – программ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 и программ профессиональной переподготовки, в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 числе в форме стажировки на базе регионального отраслевого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ресурсного центра подготовки рабочих и специалистов высокой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 (металлообработка);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дополнительного образования детей и взрослых: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 общеобразовательных программ – дополнительных общеразвивающих программ, дополнительных предпрофессиональных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программ.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6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5527"/>
            <a:ext cx="10515600" cy="84512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видам приносящей доход деятельности </a:t>
            </a:r>
            <a:r>
              <a:rPr lang="ru-RU" sz="28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относятся </a:t>
            </a:r>
            <a:r>
              <a:rPr lang="ru-RU" sz="18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(продолжение):</a:t>
            </a: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37" y="900545"/>
            <a:ext cx="11519066" cy="5690260"/>
          </a:xfrm>
        </p:spPr>
        <p:txBody>
          <a:bodyPr>
            <a:noAutofit/>
          </a:bodyPr>
          <a:lstStyle/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Деятельность </a:t>
            </a:r>
            <a:r>
              <a:rPr lang="ru-RU" sz="12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предоставлению прочих </a:t>
            </a:r>
            <a:r>
              <a:rPr lang="ru-RU" sz="12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услуг: </a:t>
            </a:r>
          </a:p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мер социальной поддержки отдельных категорий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в соответствии с действующим законодательством;</a:t>
            </a:r>
          </a:p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питания обучающихся в специально отведенном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помещении в соответствии с действующим законодательством;</a:t>
            </a:r>
          </a:p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первичной медико-санитарной помощи обучающимся в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порядке, установленном законодательством в сфере охраны здоровья;</a:t>
            </a:r>
          </a:p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научных и практических конференций,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семинаров, круглых столов, выставок, олимпиад, конкурсов, культурно-массовых мероприятий, в том числе с участием иностранных юридических и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физических лиц;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услуг по организации досуга, физическому и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эстетическому развитию личности;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учебно-методических, информационных,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консультационных (консалтинговых) и маркетинговых услуг в сфере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образования, машиностроения, экономики и управления;</a:t>
            </a:r>
          </a:p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копировальных, множительных, полиграфических и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типографских работ;</a:t>
            </a:r>
          </a:p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учебно-наглядных пособий, содержащих обучающие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программы, информационные материалы;</a:t>
            </a:r>
          </a:p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услуг столовой (буфета), реализация продукции общественного питания, изготовленной или приобретенной за счет средств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приносящей доход деятельности;</a:t>
            </a:r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научно-исследовательской деятельности;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производственных, метрологических и логистических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 (выполнение работ) в учебно-производственных мастерских и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лабораториях Учреждения: слесарные, станочные, сварочные, окрасочные,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электромонтажные работы, термообработка; ультразвуковая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дефектоскопия и испытание сварных соединений; </a:t>
            </a:r>
            <a:r>
              <a:rPr lang="ru-RU" sz="1200" b="1" i="0" dirty="0" err="1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вибродиагностика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и другие виды работ в сфере технологий машиностроения;</a:t>
            </a:r>
          </a:p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собственной продукции, изготовленной в учебно-производственных мастерских и лабораториях Учреждения с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 технологий машиностроения (слесарных, станочных,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сварочных, окрасочных, электромонтажных и др. видов работ);</a:t>
            </a:r>
          </a:p>
          <a:p>
            <a:pPr marL="0" indent="0" algn="just" fontAlgn="t">
              <a:lnSpc>
                <a:spcPct val="100000"/>
              </a:lnSpc>
              <a:spcAft>
                <a:spcPts val="150"/>
              </a:spcAft>
              <a:buNone/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услуг по техническому сопровождению оборудования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базовых станций, услуг по обеспечению возможности размещения и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функционирования оборудования радиодоступа</a:t>
            </a:r>
            <a:r>
              <a:rPr lang="ru-RU" sz="12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328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видам приносящей доход деятельности </a:t>
            </a:r>
            <a:r>
              <a:rPr lang="ru-RU" sz="28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относятся (</a:t>
            </a:r>
            <a:r>
              <a:rPr lang="ru-RU" sz="18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</a:t>
            </a:r>
            <a:r>
              <a:rPr lang="ru-RU" sz="28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2947"/>
            <a:ext cx="10515600" cy="401781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Деятельность по получению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иных </a:t>
            </a:r>
            <a:r>
              <a:rPr lang="ru-RU" sz="24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доходов:</a:t>
            </a:r>
          </a:p>
          <a:p>
            <a:pPr lvl="0" algn="just">
              <a:buFontTx/>
              <a:buChar char="-"/>
            </a:pPr>
            <a:r>
              <a:rPr lang="ru-RU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</a:t>
            </a: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сдачи лома и отходов черных, цветных металлов и других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 вторичного сырья;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ru-RU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</a:t>
            </a: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управления имуществом, сдачи в аренду имущества;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ru-RU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</a:t>
            </a: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поступающие от арендаторов имущества Колледжа, по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соответствующим соглашениям на возмещение коммунальных и иных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затрат, связанных с использованием имущества</a:t>
            </a:r>
            <a:r>
              <a:rPr lang="ru-RU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пени, штрафы, неустойки, возмещения ущерба и </a:t>
            </a:r>
            <a:r>
              <a:rPr lang="ru-RU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т.п</a:t>
            </a:r>
            <a:r>
              <a:rPr lang="ru-RU" sz="24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728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3" y="498763"/>
            <a:ext cx="6078681" cy="5680363"/>
          </a:xfrm>
        </p:spPr>
        <p:txBody>
          <a:bodyPr/>
          <a:lstStyle/>
          <a:p>
            <a:pPr lvl="0" rt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3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чего увеличить </a:t>
            </a:r>
            <a:r>
              <a:rPr lang="ru-RU" sz="23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внебюджет</a:t>
            </a:r>
            <a:r>
              <a:rPr lang="ru-RU" sz="23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колледжа?</a:t>
            </a:r>
            <a:br>
              <a:rPr lang="ru-RU" sz="23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колледжей РФ :</a:t>
            </a:r>
            <a:r>
              <a:rPr lang="ru-RU" sz="23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3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разные модели предпринимательства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(платные услуги для детей и взрослого населения: индивидуальный и групповой подход)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внебюджетное (коммерческое) обучение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(платные группы по образовательным программам колледжа)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ранняя профориентация   (</a:t>
            </a:r>
            <a:r>
              <a:rPr lang="ru-RU" sz="1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профдиагностика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 основам профессий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(применение технологии профессиональных проб), финансирование берут на себя родители школьников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дуальное обучение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(взаимовыгодное партнерство ПОО-предприятие)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фондов мастерских (план работы мастерских)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образовательные  услуги для студентов колледжа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(отделение дополнительных профессий) 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 –партнерство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(ПОО – бизнес: </a:t>
            </a:r>
            <a:r>
              <a:rPr lang="ru-RU" sz="16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взаимообучение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консультирование, стажировки)…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82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60373" y="471054"/>
            <a:ext cx="6328063" cy="5334001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ПДД в колледжах МО:</a:t>
            </a:r>
            <a:b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услуги (профессиональное образование, профессиональное обучение)</a:t>
            </a:r>
            <a:b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ДПО (курсы)</a:t>
            </a:r>
            <a:b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профподготовка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квалификации, </a:t>
            </a:r>
            <a:b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переподготовка по заявке Центра занятости (не занятого взрослого  населения)…</a:t>
            </a:r>
            <a:b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Лидеры по ПДД в МО: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«Губернский колледж»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Лысиков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Иванович),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МО «Колледж «Подмосковье» (Юдина Антонина Викторовна),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ГАПОУ МО «Подмосковный колледж «Энергия» (Нерсесян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Нерсес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Владимирович) и др.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667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58" y="374074"/>
            <a:ext cx="6687132" cy="5337957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Шаги активизации колледжа по развити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ПДД: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изучается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спрос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 в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образовательных услугах и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предполагаемый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контингент обучающихся;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создают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для предоставления платных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требований по охране и безопасности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примерный перечень видов планируемых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платных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услуг,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оказываемых колледжем  (в соответствии с нормативной базой);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имеющейся лицензией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виды деятельности, которые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организуются в ПОО в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 платных дополнительных образовательных услуг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учетом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запросов обучающихся, соответствующую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учебно-материальной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базе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наличию специалистов;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заключаются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договоры с заказчиками на оказание платных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услуг, предусматривая в нем виды оказываемых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услуг,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договора, размер и условия оплаты предоставляемых услуг,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</a:t>
            </a:r>
            <a:r>
              <a:rPr lang="ru-RU" sz="1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</a:t>
            </a: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условия; </a:t>
            </a:r>
            <a:b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издается приказ по ПДД колледжа;</a:t>
            </a:r>
            <a:b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утверждается программа по реализации ПДД;</a:t>
            </a:r>
            <a:b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осуществляется мониторинг реализации программы ПДД;</a:t>
            </a:r>
            <a:b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определяются риски по реализации программы ПДД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52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4" y="1856509"/>
            <a:ext cx="6023262" cy="2854036"/>
          </a:xfrm>
        </p:spPr>
        <p:txBody>
          <a:bodyPr/>
          <a:lstStyle/>
          <a:p>
            <a:pPr lvl="0" rtl="0">
              <a:spcBef>
                <a:spcPts val="100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Инклюзивное образование в СПО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95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3200" b="1" dirty="0"/>
              <a:t>Основные модели организации </a:t>
            </a:r>
            <a:br>
              <a:rPr lang="ru-RU" sz="3200" b="1" dirty="0"/>
            </a:br>
            <a:r>
              <a:rPr lang="ru-RU" sz="3200" b="1" dirty="0"/>
              <a:t>учебного процесса для лиц с ОВЗ</a:t>
            </a:r>
            <a:endParaRPr lang="ru-RU" sz="2800" b="1" dirty="0"/>
          </a:p>
        </p:txBody>
      </p:sp>
      <p:pic>
        <p:nvPicPr>
          <p:cNvPr id="4" name="Рисунок 5" descr="MultiPurpos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1"/>
            <a:ext cx="1571604" cy="130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1125538"/>
          <a:ext cx="9144000" cy="57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1896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2557" y="942607"/>
            <a:ext cx="5937832" cy="4353788"/>
          </a:xfrm>
        </p:spPr>
        <p:txBody>
          <a:bodyPr/>
          <a:lstStyle/>
          <a:p>
            <a:pPr marL="342900" lvl="0" algn="just" rtl="0">
              <a:lnSpc>
                <a:spcPct val="100000"/>
              </a:lnSpc>
              <a:spcBef>
                <a:spcPct val="20000"/>
              </a:spcBef>
            </a:pPr>
            <a:r>
              <a:rPr lang="ru-RU" b="1" kern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kern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kern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современных </a:t>
            </a:r>
            <a:r>
              <a:rPr lang="ru-RU" kern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российских колледжей и техникумов – </a:t>
            </a:r>
            <a:r>
              <a:rPr lang="ru-RU" b="1" kern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подготовить востребованного на рынке труда специалиста, владеющего новейшими типами оборудования и технологическими процессами, способного без «</a:t>
            </a:r>
            <a:r>
              <a:rPr lang="ru-RU" b="1" kern="12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доучивания</a:t>
            </a:r>
            <a:r>
              <a:rPr lang="ru-RU" b="1" kern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приступить к работе. </a:t>
            </a:r>
            <a:br>
              <a:rPr lang="ru-RU" b="1" kern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7506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3" y="831273"/>
            <a:ext cx="6591299" cy="5308270"/>
          </a:xfrm>
        </p:spPr>
        <p:txBody>
          <a:bodyPr/>
          <a:lstStyle/>
          <a:p>
            <a:pPr marL="342900" lvl="0" indent="-342900" rtl="0">
              <a:lnSpc>
                <a:spcPct val="100000"/>
              </a:lnSpc>
              <a:spcBef>
                <a:spcPct val="20000"/>
              </a:spcBef>
            </a:pPr>
            <a:r>
              <a:rPr lang="ru-RU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Критерии соответствия обучающихся моделям организации учебного процесса для лиц с </a:t>
            </a:r>
            <a:r>
              <a:rPr 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ОВЗ:</a:t>
            </a:r>
            <a:r>
              <a:rPr 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 </a:t>
            </a:r>
            <a:r>
              <a:rPr lang="ru-RU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состояния здоровья;</a:t>
            </a:r>
            <a:br>
              <a:rPr lang="ru-RU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специфические </a:t>
            </a:r>
            <a:r>
              <a:rPr lang="ru-RU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потребности;</a:t>
            </a:r>
            <a:br>
              <a:rPr lang="ru-RU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возможности </a:t>
            </a:r>
            <a:r>
              <a:rPr lang="ru-RU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обучения;</a:t>
            </a:r>
            <a:br>
              <a:rPr lang="ru-RU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последующая </a:t>
            </a:r>
            <a:r>
              <a:rPr lang="ru-RU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трудовая реализация</a:t>
            </a:r>
            <a:br>
              <a:rPr lang="ru-RU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816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3" y="831273"/>
            <a:ext cx="6591299" cy="5308270"/>
          </a:xfrm>
        </p:spPr>
        <p:txBody>
          <a:bodyPr/>
          <a:lstStyle/>
          <a:p>
            <a:pPr marL="342900" lvl="0" indent="-342900" rtl="0">
              <a:lnSpc>
                <a:spcPct val="100000"/>
              </a:lnSpc>
              <a:spcBef>
                <a:spcPct val="20000"/>
              </a:spcBef>
            </a:pPr>
            <a:r>
              <a:rPr lang="ru-RU" b="1" kern="100" dirty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Специальные образовательные условия обучения лиц с </a:t>
            </a:r>
            <a:r>
              <a:rPr lang="ru-RU" b="1" kern="100" dirty="0" smtClean="0">
                <a:solidFill>
                  <a:prstClr val="black"/>
                </a:solidFill>
                <a:latin typeface="Times New Roman"/>
                <a:ea typeface="SimSun"/>
                <a:cs typeface="+mj-cs"/>
              </a:rPr>
              <a:t>ОВЗ:</a:t>
            </a:r>
            <a:r>
              <a:rPr lang="ru-RU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/>
            </a:r>
            <a:br>
              <a:rPr lang="ru-RU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</a:br>
            <a:r>
              <a:rPr lang="ru-RU" sz="20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Нормативно-правовая </a:t>
            </a:r>
            <a: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база, регулирующая право на образование лиц с ОВЗ.</a:t>
            </a:r>
            <a:b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Инструменты реализации принципа индивидуализации образовательного процесса в условиях реализации ФГОС.</a:t>
            </a:r>
            <a:b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Разработка и реализация адаптированных образовательных программ.</a:t>
            </a:r>
            <a:b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Создание </a:t>
            </a:r>
            <a:r>
              <a:rPr lang="ru-RU" sz="2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безбарьерной</a:t>
            </a:r>
            <a: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среды в образовательной организации.</a:t>
            </a:r>
            <a:b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Сопровождение образовательного процесса лиц с ОВЗ: понятие, принципы и структура.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647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868883" y="831273"/>
            <a:ext cx="6935189" cy="5308270"/>
          </a:xfrm>
        </p:spPr>
        <p:txBody>
          <a:bodyPr/>
          <a:lstStyle/>
          <a:p>
            <a:pPr marL="342900" lvl="0" indent="-342900" rtl="0">
              <a:lnSpc>
                <a:spcPct val="100000"/>
              </a:lnSpc>
            </a:pPr>
            <a:r>
              <a:rPr lang="ru-RU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Требования к инклюзии в профобразовании </a:t>
            </a:r>
            <a:r>
              <a:rPr lang="ru-RU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(Письмо </a:t>
            </a:r>
            <a:r>
              <a:rPr lang="ru-RU" sz="1400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 РФ от 26 декабря 2013 г. № </a:t>
            </a:r>
            <a:r>
              <a:rPr lang="ru-RU" sz="1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06-2412вн)</a:t>
            </a:r>
            <a:br>
              <a:rPr lang="ru-RU" sz="1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организационно-нормативные</a:t>
            </a:r>
            <a: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требования, 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требования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кадровому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обеспечению,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к работе с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абитуриентами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из числа лиц с ОВЗ,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к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доступности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зданий и сооружений профессиональных ОО и безопасного в них нахождения, к МТО образовательного процесса, 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к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адаптации образовательных программ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учебно-- методическому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обеспечению образовательного процесса для обучающихся с ограниченными ОВЗ, 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требования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организации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образовательного процесса с использованием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дистанционных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образовательных технологий,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к комплексному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сопровождению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образовательного процесса и сбережению здоровья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требования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оснащенности образовательного процесса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инвалидов и лиц с ОВЗ в профессиональных ОО.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191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90753" y="451262"/>
            <a:ext cx="7255823" cy="4310743"/>
          </a:xfrm>
        </p:spPr>
        <p:txBody>
          <a:bodyPr/>
          <a:lstStyle/>
          <a:p>
            <a:pPr lvl="0" rtl="0">
              <a:lnSpc>
                <a:spcPct val="100000"/>
              </a:lnSpc>
              <a:spcBef>
                <a:spcPct val="20000"/>
              </a:spcBef>
            </a:pP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Возможные критерии 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эффективности </a:t>
            </a:r>
            <a:b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инклюзивного профессионального 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образования:</a:t>
            </a:r>
            <a:b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успешность </a:t>
            </a: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овладения образовательной программой лицами с ОВЗ;</a:t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отсутствие пропусков занятий без уважительной причины;</a:t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положительная динамика психосоматического здоровья и снижение заболеваемости лиц с ОВЗ;</a:t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наличие друзей у лиц с ОВЗ среди детей группы и одноклассников;</a:t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активность участия лиц в системе дополнительного образования;</a:t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участие родителей в сопровождении лиц с ОВЗ;</a:t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участие детей и подростков в коллективных видах деятельности и др.</a:t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04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818909" y="451262"/>
            <a:ext cx="6127667" cy="4963886"/>
          </a:xfrm>
        </p:spPr>
        <p:txBody>
          <a:bodyPr/>
          <a:lstStyle/>
          <a:p>
            <a:pPr lvl="0" rtl="0">
              <a:lnSpc>
                <a:spcPct val="100000"/>
              </a:lnSpc>
              <a:spcBef>
                <a:spcPct val="20000"/>
              </a:spcBef>
            </a:pP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Московской области на 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перспективу разработан и реализуется: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kern="1200" dirty="0" smtClean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kern="1200" dirty="0" smtClean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kern="1200" dirty="0" smtClean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</a:t>
            </a:r>
            <a:r>
              <a:rPr lang="ru-RU" sz="1800" b="1" kern="1200" dirty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мероприятий («дорожная карта») </a:t>
            </a:r>
            <a:r>
              <a:rPr lang="ru-RU" sz="1800" kern="1200" dirty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внедрению инклюзивного общего и дополнительного образования, детского отдыха, созданию специальных условий </a:t>
            </a:r>
            <a:r>
              <a:rPr lang="ru-RU" sz="1800" b="1" kern="1200" dirty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обучающихся с инвалидностью, с ограниченными возможностями здоровья Московской области на долгосрочный период (до 2030 года)</a:t>
            </a:r>
            <a:br>
              <a:rPr lang="ru-RU" sz="1800" b="1" kern="1200" dirty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kern="1200" dirty="0" smtClean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kern="1200" dirty="0" smtClean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mo.mosreg.ru/download/document/14602879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468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99511" y="700644"/>
            <a:ext cx="6745185" cy="5415148"/>
          </a:xfrm>
        </p:spPr>
        <p:txBody>
          <a:bodyPr/>
          <a:lstStyle/>
          <a:p>
            <a:pPr marL="342900" lvl="0" indent="-342900" rtl="0">
              <a:lnSpc>
                <a:spcPct val="100000"/>
              </a:lnSpc>
              <a:spcBef>
                <a:spcPct val="20000"/>
              </a:spcBef>
            </a:pP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 мероприятий в МО</a:t>
            </a:r>
            <a:r>
              <a:rPr lang="ru-RU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(извлечение)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</a:t>
            </a: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реализация модели инклюзивной образовательной организации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и реализация модели сетевого взаимодействия организаций, осуществляющих образование детей с ОВЗ, их комплексное сопровождение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сети служб ранней коррекционной помощи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сети организации дополнительного образования лиц с ОВЗ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сети организации отдыха и оздоровления детей с ОВЗ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Совершенствование деятельности ПМПК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функционирования информационных порталов по воспитанию и обучению лиц с ОВЗ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Выявление и тиражирование эффективных практик инклюзивного образования и создание специальных условий для образования лиц с ОВЗ и инвалидностью и др.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https://mo.mosreg.ru/download/document/14602879</a:t>
            </a:r>
            <a:r>
              <a:rPr lang="ru-RU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381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3582" y="1710606"/>
            <a:ext cx="3795279" cy="2654499"/>
          </a:xfrm>
        </p:spPr>
        <p:txBody>
          <a:bodyPr/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7189" y="3440136"/>
            <a:ext cx="3340031" cy="59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marL="0" marR="0" lvl="0" indent="0" algn="just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9502" y="659012"/>
            <a:ext cx="7572498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58928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Информационные источники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tabLst>
                <a:tab pos="540385" algn="l"/>
              </a:tabLs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СПО на период до 2030 года.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akvobr.ru/new/publications/158</a:t>
            </a:r>
            <a:endParaRPr lang="ru-RU" sz="1200" b="1" kern="0" dirty="0" smtClean="0">
              <a:solidFill>
                <a:srgbClr val="1724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tabLst>
                <a:tab pos="540385" algn="l"/>
              </a:tabLst>
              <a:defRPr/>
            </a:pPr>
            <a:r>
              <a:rPr lang="ru-RU" sz="1200" b="1" kern="0" dirty="0" smtClean="0">
                <a:solidFill>
                  <a:srgbClr val="1724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Приказ </a:t>
            </a:r>
            <a:r>
              <a:rPr lang="ru-RU" sz="1200" b="1" kern="0" dirty="0">
                <a:solidFill>
                  <a:srgbClr val="1724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Минтруда и соцзащиты </a:t>
            </a:r>
            <a:r>
              <a:rPr lang="ru-RU" sz="1200" b="1" kern="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от 10 января 2017 г. № 10н “Об утверждении профессионального стандарта </a:t>
            </a:r>
            <a:r>
              <a:rPr lang="ru-RU" sz="1200" b="1" kern="0" dirty="0">
                <a:solidFill>
                  <a:srgbClr val="1724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«Специалист в области воспитания </a:t>
            </a:r>
            <a:r>
              <a:rPr lang="en-US" sz="1200" b="1" kern="0" dirty="0">
                <a:solidFill>
                  <a:srgbClr val="1724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https://www.garant.ru/products/ipo/prime/doc/71495630</a:t>
            </a:r>
            <a:r>
              <a:rPr lang="en-US" sz="1200" b="1" kern="0" dirty="0" smtClean="0">
                <a:solidFill>
                  <a:srgbClr val="1724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/</a:t>
            </a:r>
            <a:endParaRPr lang="ru-RU" sz="1200" b="1" kern="0" dirty="0" smtClean="0">
              <a:solidFill>
                <a:srgbClr val="1724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tabLst>
                <a:tab pos="540385" algn="l"/>
              </a:tabLs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Распоряжение </a:t>
            </a:r>
            <a:r>
              <a:rPr lang="ru-RU" sz="1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Минпросвещения</a:t>
            </a:r>
            <a:r>
              <a:rPr lang="ru-RU" sz="1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России от 25.12.2019 N Р-145 </a:t>
            </a: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"Об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"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tabLst>
                <a:tab pos="540385" algn="l"/>
              </a:tabLst>
              <a:defRPr/>
            </a:pPr>
            <a:r>
              <a:rPr lang="ru-RU" sz="1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Указ Президента Российской Федерации от 27.06.2022 № 401 "О проведении в Российской Федерации Года педагога и наставника</a:t>
            </a:r>
            <a:r>
              <a:rPr lang="ru-RU" sz="1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"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tabLst>
                <a:tab pos="540385" algn="l"/>
              </a:tabLst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alibri"/>
              </a:rPr>
              <a:t>Демин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alibri"/>
              </a:rPr>
              <a:t>В.М. Социальное партнерство в системе среднего профессионального образования.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  <a:hlinkClick r:id="rId3"/>
              </a:rPr>
              <a:t>http://</a:t>
            </a:r>
            <a:r>
              <a:rPr lang="ru-RU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  <a:hlinkClick r:id="rId3"/>
              </a:rPr>
              <a:t>federalbook.ru/files/FSO/soderganie/11/O11-2016-Demin.pdf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540385" algn="l"/>
              </a:tabLst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Московской области по ИО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mo.mosreg.ru/download/document/14602879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tabLst>
                <a:tab pos="540385" algn="l"/>
              </a:tabLs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Леонгард, Э.И., Самсонова Е.Г., Иванова Л.И. «Нормализация условий воспитания и обучения детей с ограниченными возможностями здоровья в условиях инклюзивного образования». Методическое пособие. Инклюзивное образование. Выпуск 7.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Москва: МГППУ, 2011.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280 с.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tabLst>
                <a:tab pos="54038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</a:t>
            </a:r>
            <a:r>
              <a:rPr lang="ru-RU" sz="1200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200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внебюджетной деятельности.</a:t>
            </a:r>
            <a:r>
              <a:rPr lang="en-US" sz="1200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  <a:hlinkClick r:id="rId5"/>
              </a:rPr>
              <a:t>https://</a:t>
            </a:r>
            <a:r>
              <a:rPr lang="en-US" sz="1200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  <a:hlinkClick r:id="rId5"/>
              </a:rPr>
              <a:t>minprofobr.sakha.gov.ru/news/front/view/id/2674492</a:t>
            </a:r>
            <a:endParaRPr lang="ru-RU" sz="1200" kern="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tabLst>
                <a:tab pos="540385" algn="l"/>
              </a:tabLst>
              <a:defRPr/>
            </a:pPr>
            <a:r>
              <a:rPr lang="ru-RU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6"/>
              </a:rPr>
              <a:t>/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sz="1200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439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33582" y="1710606"/>
            <a:ext cx="3795279" cy="2654499"/>
          </a:xfrm>
        </p:spPr>
        <p:txBody>
          <a:bodyPr/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7189" y="3440136"/>
            <a:ext cx="3340031" cy="59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marL="0" marR="0" lvl="0" indent="0" algn="just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7631" y="540259"/>
            <a:ext cx="7323118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58928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Информационные источники</a:t>
            </a:r>
          </a:p>
          <a:p>
            <a:pPr lvl="0"/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</a:br>
            <a:r>
              <a:rPr lang="ru-RU" sz="1200" b="1" kern="0" dirty="0" smtClean="0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Наставничество </a:t>
            </a:r>
            <a:r>
              <a:rPr lang="ru-RU" sz="1200" b="1" kern="0" dirty="0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как институт профессионального становления молодых педагогов </a:t>
            </a:r>
            <a:r>
              <a:rPr lang="ru-RU" sz="1200" kern="0" dirty="0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[Текст]: описание системы работы / Н. Л. </a:t>
            </a:r>
            <a:r>
              <a:rPr lang="ru-RU" sz="1200" kern="0" dirty="0" err="1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Лабунская</a:t>
            </a:r>
            <a:r>
              <a:rPr lang="ru-RU" sz="1200" kern="0" dirty="0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, Н. П. Максимова, В. И. Наумова, Е. П. Никонова.- ГБОУ СПО Кузнецкий техникум сервиса и дизайна им. Волкова В. А. – Новокузнецк: Изд-во «ГБОУ СПО </a:t>
            </a:r>
            <a:r>
              <a:rPr lang="ru-RU" sz="1200" kern="0" dirty="0" err="1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КузТСиД</a:t>
            </a:r>
            <a:r>
              <a:rPr lang="ru-RU" sz="1200" kern="0" dirty="0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», 2015. – 89 с.  </a:t>
            </a:r>
            <a:r>
              <a:rPr lang="ru-RU" sz="1200" u="sng" kern="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2"/>
              </a:rPr>
              <a:t>http://moodle.krirpo.ru/resource/ESMK/msd/data/Labunskaya_NL.pdf</a:t>
            </a:r>
            <a:r>
              <a:rPr lang="ru-RU" sz="1200" kern="0" dirty="0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1200" kern="0" dirty="0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ru-RU" sz="1200" b="1" kern="0" dirty="0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Наставничество в среднем профессиональном образовании. М.А </a:t>
            </a:r>
            <a:r>
              <a:rPr lang="ru-RU" sz="1200" kern="0" dirty="0" err="1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Ферафонтова.</a:t>
            </a:r>
            <a:r>
              <a:rPr lang="ru-RU" sz="1200" u="sng" kern="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https</a:t>
            </a:r>
            <a:r>
              <a:rPr lang="ru-RU" sz="1200" u="sng" kern="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://</a:t>
            </a:r>
            <a:r>
              <a:rPr lang="ru-RU" sz="1200" u="sng" kern="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nsportal.ru/</a:t>
            </a:r>
            <a:r>
              <a:rPr lang="ru-RU" sz="1200" u="sng" kern="0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npo-spo</a:t>
            </a:r>
            <a:r>
              <a:rPr lang="ru-RU" sz="1200" u="sng" kern="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/</a:t>
            </a:r>
            <a:r>
              <a:rPr lang="ru-RU" sz="1200" u="sng" kern="0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morskaya-tekhnika</a:t>
            </a:r>
            <a:r>
              <a:rPr lang="ru-RU" sz="1200" u="sng" kern="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/</a:t>
            </a:r>
            <a:r>
              <a:rPr lang="ru-RU" sz="1200" u="sng" kern="0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library</a:t>
            </a:r>
            <a:r>
              <a:rPr lang="ru-RU" sz="1200" u="sng" kern="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/2020/09/15/</a:t>
            </a:r>
            <a:r>
              <a:rPr lang="ru-RU" sz="1200" u="sng" kern="0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nastavnichestvo</a:t>
            </a:r>
            <a:r>
              <a:rPr lang="ru-RU" sz="1200" u="sng" kern="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-v-</a:t>
            </a:r>
            <a:r>
              <a:rPr lang="ru-RU" sz="1200" u="sng" kern="0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srednem</a:t>
            </a:r>
            <a:r>
              <a:rPr lang="ru-RU" sz="1200" u="sng" kern="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-</a:t>
            </a:r>
            <a:r>
              <a:rPr lang="ru-RU" sz="1200" u="sng" kern="0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3"/>
              </a:rPr>
              <a:t>professionalnom-obrazovani</a:t>
            </a:r>
            <a:endParaRPr lang="ru-RU" sz="1200" u="sng" kern="0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lvl="0"/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x-none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</a:t>
            </a:r>
            <a:r>
              <a:rPr lang="x-none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инклюзивного образования для детей с ограниченными возможностями здоровья [ТЕКСТ]: Учебное пособие/Отв. Ред. С.В.Алехина, Е.Н.Кутепова. – М.: МГППУ, 2013. </a:t>
            </a:r>
            <a:r>
              <a:rPr lang="x-none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Symbol"/>
              </a:rPr>
              <a:t></a:t>
            </a:r>
            <a:r>
              <a:rPr lang="x-none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324 с.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Подробности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внедрения проекта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4"/>
              </a:rPr>
              <a:t>https://skillbox.ru/media/education/stali-izvestny-podrobnosti-vvedeniya-programmy-professionalitet</a:t>
            </a:r>
            <a:endParaRPr lang="ru-RU" sz="1200" u="sng" kern="0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lvl="0"/>
            <a:endParaRPr lang="ru-RU" sz="1200" kern="1800" dirty="0" smtClean="0">
              <a:solidFill>
                <a:srgbClr val="3B425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0"/>
            <a:r>
              <a:rPr lang="ru-RU" sz="1200" kern="1800" dirty="0" smtClean="0">
                <a:solidFill>
                  <a:srgbClr val="3B42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Проект </a:t>
            </a:r>
            <a:r>
              <a:rPr lang="ru-RU" sz="1200" kern="1800" dirty="0">
                <a:solidFill>
                  <a:srgbClr val="3B42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«</a:t>
            </a:r>
            <a:r>
              <a:rPr lang="ru-RU" sz="1200" kern="1800" dirty="0" err="1">
                <a:solidFill>
                  <a:srgbClr val="3B42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Профессионалитет</a:t>
            </a:r>
            <a:r>
              <a:rPr lang="ru-RU" sz="1200" kern="1800" dirty="0">
                <a:solidFill>
                  <a:srgbClr val="3B42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» </a:t>
            </a:r>
            <a:r>
              <a:rPr lang="ru-RU" sz="1200" u="sng" kern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  <a:hlinkClick r:id="rId5"/>
              </a:rPr>
              <a:t>https://edu.gov.ru/press/4237/proekt-professionalitet-pomozhet-vnedrit-novye-programmy-zapustit-obrazovatelno-proizvodstvennye-klastery-i-vossozdat-gossistemu-podgotovki-pedkadrov-dlya-spo/</a:t>
            </a:r>
            <a:r>
              <a:rPr lang="ru-RU" sz="1200" u="sng" kern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1200" u="sng" kern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Профессионалитет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 2022 г.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  <a:hlinkClick r:id="rId6"/>
              </a:rPr>
              <a:t>https://www.kp.ru/putevoditel/obrazovanie/professionalitet/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alibri"/>
              </a:rPr>
              <a:t>Пупенкова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alibri"/>
              </a:rPr>
              <a:t> Т.П. Социальное партнерство в СПО.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  <a:hlinkClick r:id="rId7"/>
              </a:rPr>
              <a:t>http://human.snauka.ru/2013/05/3049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Формы взаимодействия с работодателями.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  <a:hlinkClick r:id="rId8"/>
              </a:rPr>
              <a:t>http://xn---10-vedu.xn--</a:t>
            </a:r>
            <a:r>
              <a:rPr lang="ru-RU" sz="12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  <a:hlinkClick r:id="rId8"/>
              </a:rPr>
              <a:t>p1ai/doc/forma_vr.pdf</a:t>
            </a:r>
            <a:r>
              <a:rPr lang="ru-RU" sz="1200" kern="0" dirty="0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1200" kern="0" dirty="0">
                <a:solidFill>
                  <a:srgbClr val="1724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Тарасова Н.В., Пастухова И.П., </a:t>
            </a:r>
            <a:r>
              <a:rPr lang="ru-RU" sz="1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Чигрина</a:t>
            </a: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С.Г. Индивидуальная программа развития и система наставничества как инструменты наращивания профессиональных компетенций педагогов. / Н.В. Тарасова, И.П. Пастухова, С.Г. </a:t>
            </a:r>
            <a:r>
              <a:rPr lang="ru-RU" sz="1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Чигрина</a:t>
            </a: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; Научно-</a:t>
            </a:r>
            <a:r>
              <a:rPr lang="ru-RU" sz="1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исследовательскии</a:t>
            </a: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̮ центр социализации и персонализации образования </a:t>
            </a:r>
            <a:r>
              <a:rPr lang="ru-RU" sz="1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детеи</a:t>
            </a: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̮ ФИРО </a:t>
            </a:r>
            <a:r>
              <a:rPr lang="ru-RU" sz="1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РАНХиГС</a:t>
            </a: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 – [Электронное издание] – М.: Перспектива, 2020. –108 с. – Электрон. </a:t>
            </a:r>
            <a:r>
              <a:rPr lang="ru-RU" sz="1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данн</a:t>
            </a: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 – Ссылка доступа: </a:t>
            </a: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  <a:hlinkClick r:id="rId9"/>
              </a:rPr>
              <a:t>https://itdperspectiva.page.link/recschool</a:t>
            </a: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sz="1200" kern="0" dirty="0">
                <a:solidFill>
                  <a:srgbClr val="1724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1200" kern="0" dirty="0">
                <a:solidFill>
                  <a:srgbClr val="1724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lang="ru-RU" dirty="0">
              <a:solidFill>
                <a:srgbClr val="000000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54038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692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4" y="1137806"/>
            <a:ext cx="5060372" cy="216130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Вас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5345" y="3643746"/>
            <a:ext cx="5666509" cy="471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skovorodkinaiz@mail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183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4" y="1856509"/>
            <a:ext cx="6023262" cy="2854036"/>
          </a:xfrm>
        </p:spPr>
        <p:txBody>
          <a:bodyPr/>
          <a:lstStyle/>
          <a:p>
            <a:pPr lvl="0" rtl="0">
              <a:spcBef>
                <a:spcPts val="1000"/>
              </a:spcBef>
            </a:pPr>
            <a:r>
              <a:rPr lang="ru-RU" sz="2800" b="1" kern="1200" dirty="0">
                <a:solidFill>
                  <a:srgbClr val="66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СОВРЕМЕННЫЙ КОЛЛЕДЖ - </a:t>
            </a:r>
            <a:r>
              <a:rPr lang="ru-RU" sz="3200" b="1" kern="1200" dirty="0">
                <a:solidFill>
                  <a:srgbClr val="66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передовая площадка, отражающая вызовы времени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937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2774" y="629392"/>
            <a:ext cx="6023262" cy="5355771"/>
          </a:xfrm>
        </p:spPr>
        <p:txBody>
          <a:bodyPr/>
          <a:lstStyle/>
          <a:p>
            <a:pPr lvl="0" algn="l" rt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проект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(2021 г.)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октября 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2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Опубликован </a:t>
            </a:r>
            <a:r>
              <a:rPr lang="ru-RU" sz="1600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общественного обсуждения </a:t>
            </a:r>
            <a: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600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постановления Правительства Российской Федерации </a:t>
            </a:r>
            <a: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проведении эксперимента по реализации образовательных программ среднего профессионального образования в рамках федерального проекта «</a:t>
            </a:r>
            <a:r>
              <a:rPr lang="ru-RU" sz="1600" b="1" kern="12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r>
              <a:rPr lang="ru-RU" sz="1600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 применением автоматизированных методов конструирования указанных образовательных программ».</a:t>
            </a:r>
            <a:br>
              <a:rPr lang="ru-RU" sz="1600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- </a:t>
            </a:r>
            <a: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разработка, апробация и внедрение образовательной технологии по автоматизированному конструированию экспериментальных образовательных программ.</a:t>
            </a:r>
            <a:b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kern="12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Сроки: 2022-2024 гг.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503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технологию автоматизированного конструирования учебных программ, в том числе на основе лучших практик, которые применяют предприятия-работодатели;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и внедрить федеральную цифровую платформу — в частности, с учётом запросов конкретных работодателей;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усовершенствовать механизмы сетевой формы реализации образовательных программ.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94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проект 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Профессионалитет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содержит 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ключевые инициативы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0" algn="just"/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– интеграция колледжей и предприятий реального сектора экономики посредством создания образовательно-производственных кластеров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– внедрение новых образовательных программ (</a:t>
            </a:r>
            <a:r>
              <a:rPr lang="ru-RU" sz="24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профессионалитет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предусматривающих в том числе оптимизацию сроков обучения: до двух лет для рабочих профессий и специальностей, до трёх лет для более технологичных.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Третья – воссоздание государственной системы подготовки педагогических кадров для СПО.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682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Проекта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750"/>
              </a:spcBef>
              <a:spcAft>
                <a:spcPts val="0"/>
              </a:spcAft>
            </a:pP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Типовые образовательные программы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определяющие структуру, объём, условия реализации экспериментальных образовательных программ, а также планируемые результаты их освоения, 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будут разрабатываться Министерством просвещения при участии предприятий-работодателей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Сроки 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 составят не более двух лет на базе среднего общего </a:t>
            </a:r>
            <a:r>
              <a:rPr lang="ru-RU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(после 11 класса) 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не более трёх лет на базе основного общего </a:t>
            </a:r>
            <a:r>
              <a:rPr lang="ru-RU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(после 9 класса) </a:t>
            </a:r>
            <a:r>
              <a:rPr lang="ru-RU" sz="24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счёт интенсификации и практико-ориентированного </a:t>
            </a:r>
            <a:r>
              <a:rPr lang="ru-RU" sz="24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подхода</a:t>
            </a:r>
            <a:r>
              <a:rPr lang="ru-RU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0"/>
              </a:spcAft>
            </a:pP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 учащихся будет осуществляться на конкурсной основе</a:t>
            </a:r>
            <a:r>
              <a:rPr lang="ru-RU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75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Выпускники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получат обычные дипломы о среднем профессиональном образовании (сроки обучения будут сокращены).</a:t>
            </a:r>
          </a:p>
          <a:p>
            <a:pPr algn="just">
              <a:spcBef>
                <a:spcPts val="75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 завершении образовательных программ предусмотрено проведение государственной итоговой аттестацией в форме </a:t>
            </a:r>
            <a:r>
              <a:rPr lang="ru-RU" sz="2000" b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демонстрационного экзамена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Тем, кто сдаст его успешно, выдадут дипломы о среднем профобразовании.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58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750"/>
              </a:spcBef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позволит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новую гибкую модель системы подготовки квалифицированных кадров, отвечающую современным потребностям отраслей экономики.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предполагает 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федеральной цифровой платформы по конструированию экспериментальных образовательных программ с учётом лучших образовательных практик, применяемых предприятиями-работодателями.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2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841</Words>
  <Application>Microsoft Office PowerPoint</Application>
  <PresentationFormat>Произвольный</PresentationFormat>
  <Paragraphs>140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Тема Office</vt:lpstr>
      <vt:lpstr>ТемаАСОУтитул</vt:lpstr>
      <vt:lpstr>3_Тема Office</vt:lpstr>
      <vt:lpstr>1_ТемаАСОУтитул</vt:lpstr>
      <vt:lpstr>13_Тема Office</vt:lpstr>
      <vt:lpstr>2_ТемаАСОУтитул</vt:lpstr>
      <vt:lpstr>Векторы развития профессиональной школы</vt:lpstr>
      <vt:lpstr>В Стратегии развития системы подготовки рабочих кадров и формирования прикладных квалификаций в РФ на период до 2030 года определены  ключевые приоритеты:  1) Постоянное обновление содержания профессионального образования и обучения в соответствии с актуальными и перспективными требованиями к квалификации работников и развитием технологий: актуализация существующих ФГОС и разработка новых с учетом конгломерации квалификаций, профессий и специальностей (образовательная программа собирается по принципу «конструктора компетенций»); 2) Формирование нового ландшафта сети СПО, обеспечивающего гибкое реагирование на социально-экономические изменения, гармонизация результатов обучения с требованиями в сфере труда 3) Повышение финансовой устойчивости и целевая поддержка образовательных организаций, которые готовят рабочих (служащих) и специалистов среднего звена 4) Приведение квалификации руководящего и преподавательского состава колледжей в соответствие с современными требованиями к кад­рам 5) Развитие культуры профессиональных соревнований в системе СПО для повышения эффективности образовательной и проектной деятельности[8] </vt:lpstr>
      <vt:lpstr>Цель современных российских колледжей и техникумов – подготовить востребованного на рынке труда специалиста, владеющего новейшими типами оборудования и технологическими процессами, способного без «доучивания» приступить к работе.   </vt:lpstr>
      <vt:lpstr>СОВРЕМЕННЫЙ КОЛЛЕДЖ - передовая площадка, отражающая вызовы времени</vt:lpstr>
      <vt:lpstr>1. Федеральный проект «Профессионалитет» (2021 г.) 11 октября 2021 Опубликован для общественного обсуждения проект постановления Правительства Российской Федерации «О проведении эксперимента по реализации образовательных программ среднего профессионального образования в рамках федерального проекта «Профессионалитет» с применением автоматизированных методов конструирования указанных образовательных программ».  Цель - разработка, апробация и внедрение образовательной технологии по автоматизированному конструированию экспериментальных образовательных программ.   Сроки: 2022-2024 гг. </vt:lpstr>
      <vt:lpstr>Задачи Проекта</vt:lpstr>
      <vt:lpstr>Содержание Проекта</vt:lpstr>
      <vt:lpstr>Особенности Проекта</vt:lpstr>
      <vt:lpstr>Ожидаемый результат</vt:lpstr>
      <vt:lpstr>2. Социальное партнерство в СПО  Цель СП состоит в совместной разработке, принятии и реализации социально-экономической и трудовой политики учебного заведения СПО, основанной на интересах общества, работников и работодателей. Задачи: – формирование заказа на качество профессионального образования;  - квотирование студенческих мест под производственную практику и стажировки преподавателей; – формирование независимых комиссий для присвоения квалификационных разрядов и категорий выпускникам образовательных учреждений; – осуществление функций социальной поддержки молодежи; – трудоустройство выпускников;  - защита и поддержка прав и интересов образовательного учреждения, реклама его деятельности. </vt:lpstr>
      <vt:lpstr>Принципы социального партнерства в сфере образования: Добровольность Взаимовыгодность Открытость  Согласованность Законность Взаимоответственность Сотрудничество  Уровни СП: Межрегиональный Региональный Отраслевой Территориальный Локальный Федеральный </vt:lpstr>
      <vt:lpstr>Субъекты социального партнерства в СПО</vt:lpstr>
      <vt:lpstr>Области взаимодействия социальных партнеров </vt:lpstr>
      <vt:lpstr> Формы социального партнерства в СПО</vt:lpstr>
      <vt:lpstr>Условия успешного социального партнерства в СПО</vt:lpstr>
      <vt:lpstr>Наставничество — это длительный практический процесс взаимодействия как минимум двух субъектов профессиональной  деятельности.   Подготовить специалиста высокого качества – главная цель работы наставника.  Преимущества метода наставничества:    обучение сотрудников, обучающихся непосредственно на рабочем месте;  персональный подход, в наибольшей степени позволяющий учитывать личностные особенности подопечного;  упрощение и ускорение процесса адаптации к условиям профессиональной деятельности;   ускоренное распространение корпоративной культуры и корпоративных ценностей среди обучаемых сотрудников, обучающихся,  повышение удовлетворенности работой;  снижение текучести кадров;  повышение мотивации обучаемых сотрудников и обучающихся;  улучшение межличностного и профессионального взаимодействия сотрудников, обучающихся… </vt:lpstr>
      <vt:lpstr>Несколько моделей наставничества в СПО:  Модель «Преподаватель-студент» предполагает взаимодействие обучающегося и преподавателя, при котором наставник активизирует профессиональный и личностный потенциал студента, усиливает его мотивацию к самореализации. Модель «Работодатель-студент» предполагает взаимодействие ПОО и представителей работодателей, для того чтобы студенты имели возможность получать актуальные знания и практические навыки.  и др. модели.</vt:lpstr>
      <vt:lpstr> </vt:lpstr>
      <vt:lpstr> 3. Приносящая доход деятельность в СПО –   это оказание услуг и (или) выполнение работ за плату, приобретение и реализация ценных бумаг, имущественных и неимущественных прав, а также участие в случаях, предусмотренных законодательством Российской Федерации, в хозяйственных обществах или товариществах на вере в качестве вкладчика    Приносящая доход деятельность ПОО осуществляется с целью формирования источников собственных доходов и их дальнейшего инвестирования в учебно-образовательный процесс  *mosobrnadzor.ru </vt:lpstr>
      <vt:lpstr>Нормативная база ПДД в соответствии:  - с Гражданским Кодексом РФ,  Федеральным - законом от 29.12.2012 г. № 273-ФЗ «Об образовании в Российской Федерации»,  - Трудовым Кодексом РФ,  Законом РФ от 07.02.1992 г. № 2300-1 «О защите прав потребителей»,  - Правилами оказания платных образовательных услуг, утвержденными - Постановлением Правительства РФ от 15.08.2013 г. № 706,  - Налоговым Кодексом РФ,  - иным законодательством РФ и Московской области,  -  Уставом Учреждения.</vt:lpstr>
      <vt:lpstr>Образовательная организация вправе осуществлять приносящую доход деятельность при соблюдении следующих условий:  приносящая доход деятельность служит достижению целей, ради которых создана образовательная организация;    приносящая доход деятельность соответствует уставным целям;    в уставе образовательной организации должен быть предусмотрен исчерпывающий перечень видов деятельности, приносящих доход.    *http://mosobrnadzor.ru/files/files/metodics/O-prinosyashchey-dohod-deyatelnosty.pdf   </vt:lpstr>
      <vt:lpstr>К видам приносящей доход деятельности относятся: </vt:lpstr>
      <vt:lpstr>К видам приносящей доход деятельности относятся (продолжение): </vt:lpstr>
      <vt:lpstr>К видам приносящей доход деятельности относятся (продолжение): </vt:lpstr>
      <vt:lpstr>За счет чего увеличить внебюджет колледжа? Опыт колледжей РФ : - разные модели предпринимательства (платные услуги для детей и взрослого населения: индивидуальный и групповой подход) - внебюджетное (коммерческое) обучение (платные группы по образовательным программам колледжа) - ранняя профориентация   (профдиагностика) и курсы по основам профессий (применение технологии профессиональных проб), финансирование берут на себя родители школьников -дуальное обучение (взаимовыгодное партнерство ПОО-предприятие) - использование фондов мастерских (план работы мастерских) - дополнительные образовательные  услуги для студентов колледжа (отделение дополнительных профессий)  - бизнес –партнерство (ПОО – бизнес: взаимообучение, консультирование, стажировки)… </vt:lpstr>
      <vt:lpstr>Виды ПДД в колледжах МО: - образовательные услуги (профессиональное образование, профессиональное обучение) - ДПО (курсы) - профподготовка,  - повышение квалификации,   - переподготовка по заявке Центра занятости (не занятого взрослого  населения)…  Лидеры по ПДД в МО: - ГАПОУ МО «Губернский колледж» (Лысиков Александр Иванович),  - ГБПОУ МО «Колледж «Подмосковье» (Юдина Антонина Викторовна),  - ГАПОУ МО «Подмосковный колледж «Энергия» (Нерсесян Нерсес Владимирович) и др.  </vt:lpstr>
      <vt:lpstr>Шаги активизации колледжа по развитию ПДД:   изучается спрос населения в данных образовательных услугах и определяется предполагаемый контингент обучающихся;  создают условия для предоставления платных образовательных услуг с учетом требований по охране и безопасности здоровья обучающихся;  определяется примерный перечень видов планируемых платных образовательных услуг, оказываемых колледжем  (в соответствии с нормативной базой); в соответствии с имеющейся лицензией на виды деятельности, которые  организуются в ПОО в виде платных дополнительных образовательных услуг с учетом запросов обучающихся, соответствующую учебно-материальной базе и наличию специалистов;  заключаются договоры с заказчиками на оказание платных образовательных услуг, предусматривая в нем виды оказываемых услуг, срок действия договора, размер и условия оплаты предоставляемых услуг, а также иные условия;  - издается приказ по ПДД колледжа; - утверждается программа по реализации ПДД; - осуществляется мониторинг реализации программы ПДД; - определяются риски по реализации программы ПДД. </vt:lpstr>
      <vt:lpstr>4. Инклюзивное образование в СПО</vt:lpstr>
      <vt:lpstr>Основные модели организации  учебного процесса для лиц с ОВЗ</vt:lpstr>
      <vt:lpstr>Критерии соответствия обучающихся моделям организации учебного процесса для лиц с ОВЗ: - особенности  состояния здоровья;  - специфические потребности; - возможности обучения; - последующая трудовая реализация </vt:lpstr>
      <vt:lpstr>Специальные образовательные условия обучения лиц с ОВЗ: Нормативно-правовая база, регулирующая право на образование лиц с ОВЗ.  Инструменты реализации принципа индивидуализации образовательного процесса в условиях реализации ФГОС. Разработка и реализация адаптированных образовательных программ. Создание безбарьерной среды в образовательной организации.  Сопровождение образовательного процесса лиц с ОВЗ: понятие, принципы и структура. </vt:lpstr>
      <vt:lpstr>Требования к инклюзии в профобразовании : (Письмо МОН РФ от 26 декабря 2013 г. № 06-2412вн)  - организационно-нормативные требования,  - требования к кадровому обеспечению, -  требования к работе с абитуриентами из числа лиц с ОВЗ, -  требования к доступности зданий и сооружений профессиональных ОО и безопасного в них нахождения, к МТО образовательного процесса,  требования к адаптации образовательных программ и учебно-- методическому обеспечению образовательного процесса для обучающихся с ограниченными ОВЗ,  - требования к организации образовательного процесса с использованием дистанционных образовательных технологий, -  требования к комплексному сопровождению образовательного процесса и сбережению здоровья - требования к оснащенности образовательного процесса инвалидов и лиц с ОВЗ в профессиональных ОО. </vt:lpstr>
      <vt:lpstr>Возможные критерии эффективности  инклюзивного профессионального образования:  • успешность овладения образовательной программой лицами с ОВЗ; • отсутствие пропусков занятий без уважительной причины; • положительная динамика психосоматического здоровья и снижение заболеваемости лиц с ОВЗ; • наличие друзей у лиц с ОВЗ среди детей группы и одноклассников; • активность участия лиц в системе дополнительного образования; • участие родителей в сопровождении лиц с ОВЗ; • участие детей и подростков в коллективных видах деятельности и др.  </vt:lpstr>
      <vt:lpstr>В Московской области на перспективу разработан и реализуется:  План мероприятий («дорожная карта») по внедрению инклюзивного общего и дополнительного образования, детского отдыха, созданию специальных условий для обучающихся с инвалидностью, с ограниченными возможностями здоровья Московской области на долгосрочный период (до 2030 года)  *https://mo.mosreg.ru/download/document/14602879 </vt:lpstr>
      <vt:lpstr>План мероприятий в МО (извлечение) Разработка и реализация модели инклюзивной образовательной организации Разработка и реализация модели сетевого взаимодействия организаций, осуществляющих образование детей с ОВЗ, их комплексное сопровождение Развитие сети служб ранней коррекционной помощи Развитие сети организации дополнительного образования лиц с ОВЗ Развитие сети организации отдыха и оздоровления детей с ОВЗ Совершенствование деятельности ПМПК Обеспечение функционирования информационных порталов по воспитанию и обучению лиц с ОВЗ Выявление и тиражирование эффективных практик инклюзивного образования и создание специальных условий для образования лиц с ОВЗ и инвалидностью и др.  *https://mo.mosreg.ru/download/document/14602879 </vt:lpstr>
      <vt:lpstr> </vt:lpstr>
      <vt:lpstr> </vt:lpstr>
      <vt:lpstr>Благодарю Вас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184</cp:revision>
  <dcterms:created xsi:type="dcterms:W3CDTF">2022-08-24T06:50:45Z</dcterms:created>
  <dcterms:modified xsi:type="dcterms:W3CDTF">2023-12-14T12:06:16Z</dcterms:modified>
</cp:coreProperties>
</file>